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0E_4C604D74.xml" ContentType="application/vnd.ms-powerpoint.comment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81" r:id="rId4"/>
    <p:sldId id="352" r:id="rId5"/>
    <p:sldId id="283" r:id="rId6"/>
    <p:sldId id="282" r:id="rId7"/>
    <p:sldId id="270" r:id="rId8"/>
    <p:sldId id="319" r:id="rId9"/>
    <p:sldId id="356" r:id="rId10"/>
    <p:sldId id="280" r:id="rId11"/>
    <p:sldId id="284" r:id="rId12"/>
    <p:sldId id="287" r:id="rId13"/>
    <p:sldId id="345" r:id="rId14"/>
    <p:sldId id="316" r:id="rId15"/>
    <p:sldId id="311" r:id="rId16"/>
    <p:sldId id="347" r:id="rId17"/>
    <p:sldId id="320" r:id="rId18"/>
    <p:sldId id="349" r:id="rId19"/>
    <p:sldId id="333" r:id="rId20"/>
    <p:sldId id="337" r:id="rId21"/>
    <p:sldId id="344" r:id="rId22"/>
    <p:sldId id="354" r:id="rId23"/>
    <p:sldId id="355" r:id="rId24"/>
    <p:sldId id="353" r:id="rId25"/>
    <p:sldId id="338" r:id="rId26"/>
    <p:sldId id="339" r:id="rId27"/>
    <p:sldId id="308" r:id="rId28"/>
    <p:sldId id="350" r:id="rId2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E39"/>
    <a:srgbClr val="2C9A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72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omments/modernComment_10E_4C604D7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AFDF0C2-8346-41A4-9D8C-5ABFA2BAC8CF}" authorId="{6B5ACE70-517E-B290-EFB7-6D80FFA03BA2}" created="2022-10-11T18:57:23.56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281379700" sldId="270"/>
      <ac:picMk id="7" creationId="{A2A37286-3F85-4529-83A2-4079E31C7BC4}"/>
    </ac:deMkLst>
    <p188:replyLst>
      <p188:reply id="{A40CA927-1391-4DE7-8B30-1DA9F08C2802}" authorId="{0868505B-DFD6-9627-1CAE-BB888FA396D8}" created="2022-10-11T20:27:26.422">
        <p188:txBody>
          <a:bodyPr/>
          <a:lstStyle/>
          <a:p>
            <a:r>
              <a:rPr lang="en-US"/>
              <a:t>Again, please keep brief. ☺️</a:t>
            </a:r>
          </a:p>
        </p188:txBody>
      </p188:reply>
    </p188:replyLst>
    <p188:txBody>
      <a:bodyPr/>
      <a:lstStyle/>
      <a:p>
        <a:r>
          <a:rPr lang="en-US"/>
          <a:t>Great image.</a:t>
        </a:r>
      </a:p>
    </p188:txBody>
  </p188:cm>
  <p188:cm id="{0E0CDA03-D36E-4E7F-93FD-C8E26B28D2D3}" authorId="{0868505B-DFD6-9627-1CAE-BB888FA396D8}" created="2022-10-11T20:30:03.714">
    <pc:sldMkLst xmlns:pc="http://schemas.microsoft.com/office/powerpoint/2013/main/command">
      <pc:docMk/>
      <pc:sldMk cId="1281379700" sldId="270"/>
    </pc:sldMkLst>
    <p188:txBody>
      <a:bodyPr/>
      <a:lstStyle/>
      <a:p>
        <a:r>
          <a:rPr lang="en-US"/>
          <a:t>Consider briefly highlighting that the project is based on a comprehensive logic model and remove next slide, but provide either a link to the doc and we can share. 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0BE330-B88D-4398-8783-A3827D8CC943}" type="doc">
      <dgm:prSet loTypeId="urn:microsoft.com/office/officeart/2005/8/layout/hProcess9" loCatId="process" qsTypeId="urn:microsoft.com/office/officeart/2005/8/quickstyle/3d3" qsCatId="3D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5570EA2A-25F9-4631-979C-A7F6B198ECD2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000" dirty="0">
              <a:latin typeface="Berlin Sans FB" panose="020E0602020502020306" pitchFamily="34" charset="0"/>
            </a:rPr>
            <a:t>HCSF integrated existing MG health data relevant to the HIAs.</a:t>
          </a:r>
          <a:endParaRPr lang="en-US" sz="2000" b="0" dirty="0">
            <a:latin typeface="Berlin Sans FB" panose="020E0602020502020306" pitchFamily="34" charset="0"/>
          </a:endParaRPr>
        </a:p>
      </dgm:t>
    </dgm:pt>
    <dgm:pt modelId="{5961C022-AF6B-457F-8C1F-116088B8F6CE}" type="parTrans" cxnId="{61D6F321-A23C-449A-B06D-49522BF54318}">
      <dgm:prSet/>
      <dgm:spPr/>
      <dgm:t>
        <a:bodyPr/>
        <a:lstStyle/>
        <a:p>
          <a:endParaRPr lang="en-US"/>
        </a:p>
      </dgm:t>
    </dgm:pt>
    <dgm:pt modelId="{F233913A-7076-4500-A1EA-4E261CDA5C4C}" type="sibTrans" cxnId="{61D6F321-A23C-449A-B06D-49522BF54318}">
      <dgm:prSet/>
      <dgm:spPr/>
      <dgm:t>
        <a:bodyPr/>
        <a:lstStyle/>
        <a:p>
          <a:endParaRPr lang="en-US"/>
        </a:p>
      </dgm:t>
    </dgm:pt>
    <dgm:pt modelId="{D417C8B7-3352-4D4C-B9B7-7F63F0DFA727}">
      <dgm:prSet custT="1"/>
      <dgm:spPr>
        <a:solidFill>
          <a:srgbClr val="007E39"/>
        </a:solidFill>
      </dgm:spPr>
      <dgm:t>
        <a:bodyPr/>
        <a:lstStyle/>
        <a:p>
          <a:r>
            <a:rPr lang="en-US" sz="1700" dirty="0">
              <a:latin typeface="Berlin Sans FB" panose="020E0602020502020306" pitchFamily="34" charset="0"/>
            </a:rPr>
            <a:t>Report produced  was based on the latest data, local reports &amp; integration of neighborhood-specific data sets. </a:t>
          </a:r>
          <a:endParaRPr lang="en-US" sz="1700" b="1" dirty="0">
            <a:latin typeface="Berlin Sans FB" panose="020E0602020502020306" pitchFamily="34" charset="0"/>
          </a:endParaRPr>
        </a:p>
      </dgm:t>
    </dgm:pt>
    <dgm:pt modelId="{96ABE7AD-D321-4D4D-B196-F64BB6314D28}" type="parTrans" cxnId="{45D6CD12-C4AC-4A7A-B0EF-D0FFF1AAC32A}">
      <dgm:prSet/>
      <dgm:spPr/>
      <dgm:t>
        <a:bodyPr/>
        <a:lstStyle/>
        <a:p>
          <a:endParaRPr lang="en-US"/>
        </a:p>
      </dgm:t>
    </dgm:pt>
    <dgm:pt modelId="{5A09142B-D09B-4C94-B292-84D604DB6DF8}" type="sibTrans" cxnId="{45D6CD12-C4AC-4A7A-B0EF-D0FFF1AAC32A}">
      <dgm:prSet/>
      <dgm:spPr/>
      <dgm:t>
        <a:bodyPr/>
        <a:lstStyle/>
        <a:p>
          <a:endParaRPr lang="en-US"/>
        </a:p>
      </dgm:t>
    </dgm:pt>
    <dgm:pt modelId="{7BC1AEC2-6F2D-4CD0-9F69-13E5BCE0D32C}">
      <dgm:prSet custT="1"/>
      <dgm:spPr>
        <a:solidFill>
          <a:srgbClr val="C00000"/>
        </a:solidFill>
      </dgm:spPr>
      <dgm:t>
        <a:bodyPr/>
        <a:lstStyle/>
        <a:p>
          <a:r>
            <a:rPr lang="en-US" sz="1600" dirty="0">
              <a:latin typeface="Berlin Sans FB" panose="020E0602020502020306" pitchFamily="34" charset="0"/>
            </a:rPr>
            <a:t>Comparisons by race, ethnicity and gender were provided where data was available to determine the relative health of the population. </a:t>
          </a:r>
          <a:endParaRPr lang="en-US" sz="1600" b="1" dirty="0">
            <a:latin typeface="Berlin Sans FB" panose="020E0602020502020306" pitchFamily="34" charset="0"/>
          </a:endParaRPr>
        </a:p>
      </dgm:t>
    </dgm:pt>
    <dgm:pt modelId="{F6ADB28F-C20D-4F80-904E-8F91071942E1}" type="parTrans" cxnId="{157F7318-3425-418C-A022-341E3A09B4E5}">
      <dgm:prSet/>
      <dgm:spPr/>
      <dgm:t>
        <a:bodyPr/>
        <a:lstStyle/>
        <a:p>
          <a:endParaRPr lang="en-US"/>
        </a:p>
      </dgm:t>
    </dgm:pt>
    <dgm:pt modelId="{26C81255-C657-43FC-A708-A5DDC7D71270}" type="sibTrans" cxnId="{157F7318-3425-418C-A022-341E3A09B4E5}">
      <dgm:prSet/>
      <dgm:spPr/>
      <dgm:t>
        <a:bodyPr/>
        <a:lstStyle/>
        <a:p>
          <a:endParaRPr lang="en-US"/>
        </a:p>
      </dgm:t>
    </dgm:pt>
    <dgm:pt modelId="{4ABB9633-3EF9-46AE-A072-2318D0CECF8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700" dirty="0">
              <a:latin typeface="Berlin Sans FB" panose="020E0602020502020306" pitchFamily="34" charset="0"/>
            </a:rPr>
            <a:t>By characterizing leading health issues, the report offered a view of key trends influencing the health of MG residents. </a:t>
          </a:r>
          <a:endParaRPr lang="en-US" sz="1700" b="1" dirty="0">
            <a:latin typeface="Berlin Sans FB" panose="020E0602020502020306" pitchFamily="34" charset="0"/>
          </a:endParaRPr>
        </a:p>
      </dgm:t>
    </dgm:pt>
    <dgm:pt modelId="{33E57F31-8640-4D43-A69D-084592E27DD8}" type="parTrans" cxnId="{CCA1F247-F567-4AA3-A3C1-FAFE6171CAD6}">
      <dgm:prSet/>
      <dgm:spPr/>
      <dgm:t>
        <a:bodyPr/>
        <a:lstStyle/>
        <a:p>
          <a:endParaRPr lang="en-US"/>
        </a:p>
      </dgm:t>
    </dgm:pt>
    <dgm:pt modelId="{C42AF878-109E-41FE-8594-E8474834CD1A}" type="sibTrans" cxnId="{CCA1F247-F567-4AA3-A3C1-FAFE6171CAD6}">
      <dgm:prSet/>
      <dgm:spPr/>
      <dgm:t>
        <a:bodyPr/>
        <a:lstStyle/>
        <a:p>
          <a:endParaRPr lang="en-US"/>
        </a:p>
      </dgm:t>
    </dgm:pt>
    <dgm:pt modelId="{3960A927-5BC3-467B-872F-C751F8B976C8}" type="pres">
      <dgm:prSet presAssocID="{C10BE330-B88D-4398-8783-A3827D8CC943}" presName="CompostProcess" presStyleCnt="0">
        <dgm:presLayoutVars>
          <dgm:dir/>
          <dgm:resizeHandles val="exact"/>
        </dgm:presLayoutVars>
      </dgm:prSet>
      <dgm:spPr/>
    </dgm:pt>
    <dgm:pt modelId="{1CCD897F-1E36-4260-AE58-D3ADFF8ECD34}" type="pres">
      <dgm:prSet presAssocID="{C10BE330-B88D-4398-8783-A3827D8CC943}" presName="arrow" presStyleLbl="bgShp" presStyleIdx="0" presStyleCnt="1"/>
      <dgm:spPr>
        <a:solidFill>
          <a:schemeClr val="bg1"/>
        </a:solidFill>
      </dgm:spPr>
    </dgm:pt>
    <dgm:pt modelId="{6F4B68BD-FDC3-4A1A-9F42-CD6C6E4EF2D2}" type="pres">
      <dgm:prSet presAssocID="{C10BE330-B88D-4398-8783-A3827D8CC943}" presName="linearProcess" presStyleCnt="0"/>
      <dgm:spPr/>
    </dgm:pt>
    <dgm:pt modelId="{4E04B766-044B-465F-8414-46AA7D91E70D}" type="pres">
      <dgm:prSet presAssocID="{5570EA2A-25F9-4631-979C-A7F6B198ECD2}" presName="textNode" presStyleLbl="node1" presStyleIdx="0" presStyleCnt="4">
        <dgm:presLayoutVars>
          <dgm:bulletEnabled val="1"/>
        </dgm:presLayoutVars>
      </dgm:prSet>
      <dgm:spPr/>
    </dgm:pt>
    <dgm:pt modelId="{4122E6AD-4B0C-4711-8EA6-364B77A01687}" type="pres">
      <dgm:prSet presAssocID="{F233913A-7076-4500-A1EA-4E261CDA5C4C}" presName="sibTrans" presStyleCnt="0"/>
      <dgm:spPr/>
    </dgm:pt>
    <dgm:pt modelId="{089B9184-7323-451C-BD24-9E6FD6B4C6D7}" type="pres">
      <dgm:prSet presAssocID="{D417C8B7-3352-4D4C-B9B7-7F63F0DFA727}" presName="textNode" presStyleLbl="node1" presStyleIdx="1" presStyleCnt="4">
        <dgm:presLayoutVars>
          <dgm:bulletEnabled val="1"/>
        </dgm:presLayoutVars>
      </dgm:prSet>
      <dgm:spPr/>
    </dgm:pt>
    <dgm:pt modelId="{F9D61857-0B7A-41D9-9C8E-D27CE1A37785}" type="pres">
      <dgm:prSet presAssocID="{5A09142B-D09B-4C94-B292-84D604DB6DF8}" presName="sibTrans" presStyleCnt="0"/>
      <dgm:spPr/>
    </dgm:pt>
    <dgm:pt modelId="{7D2202B4-6FA4-4FEA-B160-84B04F059B82}" type="pres">
      <dgm:prSet presAssocID="{7BC1AEC2-6F2D-4CD0-9F69-13E5BCE0D32C}" presName="textNode" presStyleLbl="node1" presStyleIdx="2" presStyleCnt="4">
        <dgm:presLayoutVars>
          <dgm:bulletEnabled val="1"/>
        </dgm:presLayoutVars>
      </dgm:prSet>
      <dgm:spPr/>
    </dgm:pt>
    <dgm:pt modelId="{E48299C4-BC5C-48FB-83A1-2FC45D838B0F}" type="pres">
      <dgm:prSet presAssocID="{26C81255-C657-43FC-A708-A5DDC7D71270}" presName="sibTrans" presStyleCnt="0"/>
      <dgm:spPr/>
    </dgm:pt>
    <dgm:pt modelId="{0E73863C-0466-4841-ADC4-4F8ED25D9BAE}" type="pres">
      <dgm:prSet presAssocID="{4ABB9633-3EF9-46AE-A072-2318D0CECF84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45D6CD12-C4AC-4A7A-B0EF-D0FFF1AAC32A}" srcId="{C10BE330-B88D-4398-8783-A3827D8CC943}" destId="{D417C8B7-3352-4D4C-B9B7-7F63F0DFA727}" srcOrd="1" destOrd="0" parTransId="{96ABE7AD-D321-4D4D-B196-F64BB6314D28}" sibTransId="{5A09142B-D09B-4C94-B292-84D604DB6DF8}"/>
    <dgm:cxn modelId="{157F7318-3425-418C-A022-341E3A09B4E5}" srcId="{C10BE330-B88D-4398-8783-A3827D8CC943}" destId="{7BC1AEC2-6F2D-4CD0-9F69-13E5BCE0D32C}" srcOrd="2" destOrd="0" parTransId="{F6ADB28F-C20D-4F80-904E-8F91071942E1}" sibTransId="{26C81255-C657-43FC-A708-A5DDC7D71270}"/>
    <dgm:cxn modelId="{61D6F321-A23C-449A-B06D-49522BF54318}" srcId="{C10BE330-B88D-4398-8783-A3827D8CC943}" destId="{5570EA2A-25F9-4631-979C-A7F6B198ECD2}" srcOrd="0" destOrd="0" parTransId="{5961C022-AF6B-457F-8C1F-116088B8F6CE}" sibTransId="{F233913A-7076-4500-A1EA-4E261CDA5C4C}"/>
    <dgm:cxn modelId="{B0F32340-280B-4A08-964B-097A06FFBCBD}" type="presOf" srcId="{5570EA2A-25F9-4631-979C-A7F6B198ECD2}" destId="{4E04B766-044B-465F-8414-46AA7D91E70D}" srcOrd="0" destOrd="0" presId="urn:microsoft.com/office/officeart/2005/8/layout/hProcess9"/>
    <dgm:cxn modelId="{CCA1F247-F567-4AA3-A3C1-FAFE6171CAD6}" srcId="{C10BE330-B88D-4398-8783-A3827D8CC943}" destId="{4ABB9633-3EF9-46AE-A072-2318D0CECF84}" srcOrd="3" destOrd="0" parTransId="{33E57F31-8640-4D43-A69D-084592E27DD8}" sibTransId="{C42AF878-109E-41FE-8594-E8474834CD1A}"/>
    <dgm:cxn modelId="{C023DD69-3B1F-4985-8742-93FA0C520E26}" type="presOf" srcId="{4ABB9633-3EF9-46AE-A072-2318D0CECF84}" destId="{0E73863C-0466-4841-ADC4-4F8ED25D9BAE}" srcOrd="0" destOrd="0" presId="urn:microsoft.com/office/officeart/2005/8/layout/hProcess9"/>
    <dgm:cxn modelId="{AC05E569-48C8-485B-903F-9D10419803F5}" type="presOf" srcId="{7BC1AEC2-6F2D-4CD0-9F69-13E5BCE0D32C}" destId="{7D2202B4-6FA4-4FEA-B160-84B04F059B82}" srcOrd="0" destOrd="0" presId="urn:microsoft.com/office/officeart/2005/8/layout/hProcess9"/>
    <dgm:cxn modelId="{C907B377-4E2D-4803-B11B-56FC1A9019E4}" type="presOf" srcId="{D417C8B7-3352-4D4C-B9B7-7F63F0DFA727}" destId="{089B9184-7323-451C-BD24-9E6FD6B4C6D7}" srcOrd="0" destOrd="0" presId="urn:microsoft.com/office/officeart/2005/8/layout/hProcess9"/>
    <dgm:cxn modelId="{5FD9FFE8-820C-4327-BFA2-48D2D9C7EB0C}" type="presOf" srcId="{C10BE330-B88D-4398-8783-A3827D8CC943}" destId="{3960A927-5BC3-467B-872F-C751F8B976C8}" srcOrd="0" destOrd="0" presId="urn:microsoft.com/office/officeart/2005/8/layout/hProcess9"/>
    <dgm:cxn modelId="{5F5D13A6-184A-4FBF-9F88-44AAAFE454AC}" type="presParOf" srcId="{3960A927-5BC3-467B-872F-C751F8B976C8}" destId="{1CCD897F-1E36-4260-AE58-D3ADFF8ECD34}" srcOrd="0" destOrd="0" presId="urn:microsoft.com/office/officeart/2005/8/layout/hProcess9"/>
    <dgm:cxn modelId="{97E1E0F6-913D-476E-A7A5-D2FA1F189C14}" type="presParOf" srcId="{3960A927-5BC3-467B-872F-C751F8B976C8}" destId="{6F4B68BD-FDC3-4A1A-9F42-CD6C6E4EF2D2}" srcOrd="1" destOrd="0" presId="urn:microsoft.com/office/officeart/2005/8/layout/hProcess9"/>
    <dgm:cxn modelId="{D9D39679-0616-4AE7-ACFE-4D3B4F997D65}" type="presParOf" srcId="{6F4B68BD-FDC3-4A1A-9F42-CD6C6E4EF2D2}" destId="{4E04B766-044B-465F-8414-46AA7D91E70D}" srcOrd="0" destOrd="0" presId="urn:microsoft.com/office/officeart/2005/8/layout/hProcess9"/>
    <dgm:cxn modelId="{DECD63A9-EC1A-4C41-A657-0EBD9B0E46E0}" type="presParOf" srcId="{6F4B68BD-FDC3-4A1A-9F42-CD6C6E4EF2D2}" destId="{4122E6AD-4B0C-4711-8EA6-364B77A01687}" srcOrd="1" destOrd="0" presId="urn:microsoft.com/office/officeart/2005/8/layout/hProcess9"/>
    <dgm:cxn modelId="{EA3AED66-F73F-4C3B-83FB-F1BEB18F2297}" type="presParOf" srcId="{6F4B68BD-FDC3-4A1A-9F42-CD6C6E4EF2D2}" destId="{089B9184-7323-451C-BD24-9E6FD6B4C6D7}" srcOrd="2" destOrd="0" presId="urn:microsoft.com/office/officeart/2005/8/layout/hProcess9"/>
    <dgm:cxn modelId="{7FD2C013-9218-42A7-A381-AEA53780A2C3}" type="presParOf" srcId="{6F4B68BD-FDC3-4A1A-9F42-CD6C6E4EF2D2}" destId="{F9D61857-0B7A-41D9-9C8E-D27CE1A37785}" srcOrd="3" destOrd="0" presId="urn:microsoft.com/office/officeart/2005/8/layout/hProcess9"/>
    <dgm:cxn modelId="{DBB1464A-B105-4D9A-8410-064DF1791F7F}" type="presParOf" srcId="{6F4B68BD-FDC3-4A1A-9F42-CD6C6E4EF2D2}" destId="{7D2202B4-6FA4-4FEA-B160-84B04F059B82}" srcOrd="4" destOrd="0" presId="urn:microsoft.com/office/officeart/2005/8/layout/hProcess9"/>
    <dgm:cxn modelId="{39622DAB-E2A7-4C16-B507-9F5DA77D083C}" type="presParOf" srcId="{6F4B68BD-FDC3-4A1A-9F42-CD6C6E4EF2D2}" destId="{E48299C4-BC5C-48FB-83A1-2FC45D838B0F}" srcOrd="5" destOrd="0" presId="urn:microsoft.com/office/officeart/2005/8/layout/hProcess9"/>
    <dgm:cxn modelId="{76179C33-0B38-44F9-8644-7F7FC642CB47}" type="presParOf" srcId="{6F4B68BD-FDC3-4A1A-9F42-CD6C6E4EF2D2}" destId="{0E73863C-0466-4841-ADC4-4F8ED25D9BAE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0BE330-B88D-4398-8783-A3827D8CC943}" type="doc">
      <dgm:prSet loTypeId="urn:microsoft.com/office/officeart/2005/8/layout/hProcess9" loCatId="process" qsTypeId="urn:microsoft.com/office/officeart/2005/8/quickstyle/3d3" qsCatId="3D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5570EA2A-25F9-4631-979C-A7F6B198ECD2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000" dirty="0">
              <a:latin typeface="Berlin Sans FB" panose="020E0602020502020306" pitchFamily="34" charset="0"/>
            </a:rPr>
            <a:t>Data Committee  formed to analyze data &amp; ID data gaps</a:t>
          </a:r>
          <a:endParaRPr lang="en-US" sz="2000" b="0" dirty="0">
            <a:latin typeface="Berlin Sans FB" panose="020E0602020502020306" pitchFamily="34" charset="0"/>
          </a:endParaRPr>
        </a:p>
      </dgm:t>
    </dgm:pt>
    <dgm:pt modelId="{5961C022-AF6B-457F-8C1F-116088B8F6CE}" type="parTrans" cxnId="{61D6F321-A23C-449A-B06D-49522BF54318}">
      <dgm:prSet/>
      <dgm:spPr/>
      <dgm:t>
        <a:bodyPr/>
        <a:lstStyle/>
        <a:p>
          <a:endParaRPr lang="en-US"/>
        </a:p>
      </dgm:t>
    </dgm:pt>
    <dgm:pt modelId="{F233913A-7076-4500-A1EA-4E261CDA5C4C}" type="sibTrans" cxnId="{61D6F321-A23C-449A-B06D-49522BF54318}">
      <dgm:prSet/>
      <dgm:spPr/>
      <dgm:t>
        <a:bodyPr/>
        <a:lstStyle/>
        <a:p>
          <a:endParaRPr lang="en-US"/>
        </a:p>
      </dgm:t>
    </dgm:pt>
    <dgm:pt modelId="{D417C8B7-3352-4D4C-B9B7-7F63F0DFA727}">
      <dgm:prSet custT="1"/>
      <dgm:spPr>
        <a:solidFill>
          <a:srgbClr val="007E39"/>
        </a:solidFill>
      </dgm:spPr>
      <dgm:t>
        <a:bodyPr/>
        <a:lstStyle/>
        <a:p>
          <a:r>
            <a:rPr lang="en-US" sz="2000" dirty="0">
              <a:latin typeface="Berlin Sans FB" panose="020E0602020502020306" pitchFamily="34" charset="0"/>
            </a:rPr>
            <a:t>Committee compiled &amp; analyzed data on 10 impact areas</a:t>
          </a:r>
          <a:endParaRPr lang="en-US" sz="2000" b="1" dirty="0">
            <a:latin typeface="Berlin Sans FB" panose="020E0602020502020306" pitchFamily="34" charset="0"/>
          </a:endParaRPr>
        </a:p>
      </dgm:t>
    </dgm:pt>
    <dgm:pt modelId="{96ABE7AD-D321-4D4D-B196-F64BB6314D28}" type="parTrans" cxnId="{45D6CD12-C4AC-4A7A-B0EF-D0FFF1AAC32A}">
      <dgm:prSet/>
      <dgm:spPr/>
      <dgm:t>
        <a:bodyPr/>
        <a:lstStyle/>
        <a:p>
          <a:endParaRPr lang="en-US"/>
        </a:p>
      </dgm:t>
    </dgm:pt>
    <dgm:pt modelId="{5A09142B-D09B-4C94-B292-84D604DB6DF8}" type="sibTrans" cxnId="{45D6CD12-C4AC-4A7A-B0EF-D0FFF1AAC32A}">
      <dgm:prSet/>
      <dgm:spPr/>
      <dgm:t>
        <a:bodyPr/>
        <a:lstStyle/>
        <a:p>
          <a:endParaRPr lang="en-US"/>
        </a:p>
      </dgm:t>
    </dgm:pt>
    <dgm:pt modelId="{7BC1AEC2-6F2D-4CD0-9F69-13E5BCE0D32C}">
      <dgm:prSet custT="1"/>
      <dgm:spPr>
        <a:solidFill>
          <a:srgbClr val="C00000"/>
        </a:solidFill>
      </dgm:spPr>
      <dgm:t>
        <a:bodyPr/>
        <a:lstStyle/>
        <a:p>
          <a:r>
            <a:rPr lang="en-US" sz="2000" dirty="0">
              <a:latin typeface="Berlin Sans FB" panose="020E0602020502020306" pitchFamily="34" charset="0"/>
            </a:rPr>
            <a:t>Data Summaries  created for each HIA</a:t>
          </a:r>
          <a:endParaRPr lang="en-US" sz="2000" b="1" dirty="0">
            <a:latin typeface="Berlin Sans FB" panose="020E0602020502020306" pitchFamily="34" charset="0"/>
          </a:endParaRPr>
        </a:p>
      </dgm:t>
    </dgm:pt>
    <dgm:pt modelId="{F6ADB28F-C20D-4F80-904E-8F91071942E1}" type="parTrans" cxnId="{157F7318-3425-418C-A022-341E3A09B4E5}">
      <dgm:prSet/>
      <dgm:spPr/>
      <dgm:t>
        <a:bodyPr/>
        <a:lstStyle/>
        <a:p>
          <a:endParaRPr lang="en-US"/>
        </a:p>
      </dgm:t>
    </dgm:pt>
    <dgm:pt modelId="{26C81255-C657-43FC-A708-A5DDC7D71270}" type="sibTrans" cxnId="{157F7318-3425-418C-A022-341E3A09B4E5}">
      <dgm:prSet/>
      <dgm:spPr/>
      <dgm:t>
        <a:bodyPr/>
        <a:lstStyle/>
        <a:p>
          <a:endParaRPr lang="en-US"/>
        </a:p>
      </dgm:t>
    </dgm:pt>
    <dgm:pt modelId="{4ABB9633-3EF9-46AE-A072-2318D0CECF8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800" dirty="0">
              <a:latin typeface="Berlin Sans FB" panose="020E0602020502020306" pitchFamily="34" charset="0"/>
            </a:rPr>
            <a:t>Committee compiled &amp; analyzed additional Data including Community Check- Ins Data </a:t>
          </a:r>
          <a:endParaRPr lang="en-US" sz="1800" b="1" dirty="0">
            <a:latin typeface="Berlin Sans FB" panose="020E0602020502020306" pitchFamily="34" charset="0"/>
          </a:endParaRPr>
        </a:p>
      </dgm:t>
    </dgm:pt>
    <dgm:pt modelId="{33E57F31-8640-4D43-A69D-084592E27DD8}" type="parTrans" cxnId="{CCA1F247-F567-4AA3-A3C1-FAFE6171CAD6}">
      <dgm:prSet/>
      <dgm:spPr/>
      <dgm:t>
        <a:bodyPr/>
        <a:lstStyle/>
        <a:p>
          <a:endParaRPr lang="en-US"/>
        </a:p>
      </dgm:t>
    </dgm:pt>
    <dgm:pt modelId="{C42AF878-109E-41FE-8594-E8474834CD1A}" type="sibTrans" cxnId="{CCA1F247-F567-4AA3-A3C1-FAFE6171CAD6}">
      <dgm:prSet/>
      <dgm:spPr/>
      <dgm:t>
        <a:bodyPr/>
        <a:lstStyle/>
        <a:p>
          <a:endParaRPr lang="en-US"/>
        </a:p>
      </dgm:t>
    </dgm:pt>
    <dgm:pt modelId="{3960A927-5BC3-467B-872F-C751F8B976C8}" type="pres">
      <dgm:prSet presAssocID="{C10BE330-B88D-4398-8783-A3827D8CC943}" presName="CompostProcess" presStyleCnt="0">
        <dgm:presLayoutVars>
          <dgm:dir/>
          <dgm:resizeHandles val="exact"/>
        </dgm:presLayoutVars>
      </dgm:prSet>
      <dgm:spPr/>
    </dgm:pt>
    <dgm:pt modelId="{1CCD897F-1E36-4260-AE58-D3ADFF8ECD34}" type="pres">
      <dgm:prSet presAssocID="{C10BE330-B88D-4398-8783-A3827D8CC943}" presName="arrow" presStyleLbl="bgShp" presStyleIdx="0" presStyleCnt="1" custAng="10800000"/>
      <dgm:spPr>
        <a:solidFill>
          <a:schemeClr val="bg1"/>
        </a:solidFill>
      </dgm:spPr>
    </dgm:pt>
    <dgm:pt modelId="{6F4B68BD-FDC3-4A1A-9F42-CD6C6E4EF2D2}" type="pres">
      <dgm:prSet presAssocID="{C10BE330-B88D-4398-8783-A3827D8CC943}" presName="linearProcess" presStyleCnt="0"/>
      <dgm:spPr/>
    </dgm:pt>
    <dgm:pt modelId="{4E04B766-044B-465F-8414-46AA7D91E70D}" type="pres">
      <dgm:prSet presAssocID="{5570EA2A-25F9-4631-979C-A7F6B198ECD2}" presName="textNode" presStyleLbl="node1" presStyleIdx="0" presStyleCnt="4">
        <dgm:presLayoutVars>
          <dgm:bulletEnabled val="1"/>
        </dgm:presLayoutVars>
      </dgm:prSet>
      <dgm:spPr/>
    </dgm:pt>
    <dgm:pt modelId="{4122E6AD-4B0C-4711-8EA6-364B77A01687}" type="pres">
      <dgm:prSet presAssocID="{F233913A-7076-4500-A1EA-4E261CDA5C4C}" presName="sibTrans" presStyleCnt="0"/>
      <dgm:spPr/>
    </dgm:pt>
    <dgm:pt modelId="{089B9184-7323-451C-BD24-9E6FD6B4C6D7}" type="pres">
      <dgm:prSet presAssocID="{D417C8B7-3352-4D4C-B9B7-7F63F0DFA727}" presName="textNode" presStyleLbl="node1" presStyleIdx="1" presStyleCnt="4">
        <dgm:presLayoutVars>
          <dgm:bulletEnabled val="1"/>
        </dgm:presLayoutVars>
      </dgm:prSet>
      <dgm:spPr/>
    </dgm:pt>
    <dgm:pt modelId="{F9D61857-0B7A-41D9-9C8E-D27CE1A37785}" type="pres">
      <dgm:prSet presAssocID="{5A09142B-D09B-4C94-B292-84D604DB6DF8}" presName="sibTrans" presStyleCnt="0"/>
      <dgm:spPr/>
    </dgm:pt>
    <dgm:pt modelId="{7D2202B4-6FA4-4FEA-B160-84B04F059B82}" type="pres">
      <dgm:prSet presAssocID="{7BC1AEC2-6F2D-4CD0-9F69-13E5BCE0D32C}" presName="textNode" presStyleLbl="node1" presStyleIdx="2" presStyleCnt="4">
        <dgm:presLayoutVars>
          <dgm:bulletEnabled val="1"/>
        </dgm:presLayoutVars>
      </dgm:prSet>
      <dgm:spPr/>
    </dgm:pt>
    <dgm:pt modelId="{E48299C4-BC5C-48FB-83A1-2FC45D838B0F}" type="pres">
      <dgm:prSet presAssocID="{26C81255-C657-43FC-A708-A5DDC7D71270}" presName="sibTrans" presStyleCnt="0"/>
      <dgm:spPr/>
    </dgm:pt>
    <dgm:pt modelId="{0E73863C-0466-4841-ADC4-4F8ED25D9BAE}" type="pres">
      <dgm:prSet presAssocID="{4ABB9633-3EF9-46AE-A072-2318D0CECF84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45D6CD12-C4AC-4A7A-B0EF-D0FFF1AAC32A}" srcId="{C10BE330-B88D-4398-8783-A3827D8CC943}" destId="{D417C8B7-3352-4D4C-B9B7-7F63F0DFA727}" srcOrd="1" destOrd="0" parTransId="{96ABE7AD-D321-4D4D-B196-F64BB6314D28}" sibTransId="{5A09142B-D09B-4C94-B292-84D604DB6DF8}"/>
    <dgm:cxn modelId="{157F7318-3425-418C-A022-341E3A09B4E5}" srcId="{C10BE330-B88D-4398-8783-A3827D8CC943}" destId="{7BC1AEC2-6F2D-4CD0-9F69-13E5BCE0D32C}" srcOrd="2" destOrd="0" parTransId="{F6ADB28F-C20D-4F80-904E-8F91071942E1}" sibTransId="{26C81255-C657-43FC-A708-A5DDC7D71270}"/>
    <dgm:cxn modelId="{61D6F321-A23C-449A-B06D-49522BF54318}" srcId="{C10BE330-B88D-4398-8783-A3827D8CC943}" destId="{5570EA2A-25F9-4631-979C-A7F6B198ECD2}" srcOrd="0" destOrd="0" parTransId="{5961C022-AF6B-457F-8C1F-116088B8F6CE}" sibTransId="{F233913A-7076-4500-A1EA-4E261CDA5C4C}"/>
    <dgm:cxn modelId="{04BFC72B-D31F-4DAD-B080-694B6384F65B}" type="presOf" srcId="{D417C8B7-3352-4D4C-B9B7-7F63F0DFA727}" destId="{089B9184-7323-451C-BD24-9E6FD6B4C6D7}" srcOrd="0" destOrd="0" presId="urn:microsoft.com/office/officeart/2005/8/layout/hProcess9"/>
    <dgm:cxn modelId="{CCA1F247-F567-4AA3-A3C1-FAFE6171CAD6}" srcId="{C10BE330-B88D-4398-8783-A3827D8CC943}" destId="{4ABB9633-3EF9-46AE-A072-2318D0CECF84}" srcOrd="3" destOrd="0" parTransId="{33E57F31-8640-4D43-A69D-084592E27DD8}" sibTransId="{C42AF878-109E-41FE-8594-E8474834CD1A}"/>
    <dgm:cxn modelId="{6D872269-B81F-42C1-802B-40D072E73851}" type="presOf" srcId="{7BC1AEC2-6F2D-4CD0-9F69-13E5BCE0D32C}" destId="{7D2202B4-6FA4-4FEA-B160-84B04F059B82}" srcOrd="0" destOrd="0" presId="urn:microsoft.com/office/officeart/2005/8/layout/hProcess9"/>
    <dgm:cxn modelId="{31B8866D-C9B3-48CC-AEAC-4D7ECE19385B}" type="presOf" srcId="{4ABB9633-3EF9-46AE-A072-2318D0CECF84}" destId="{0E73863C-0466-4841-ADC4-4F8ED25D9BAE}" srcOrd="0" destOrd="0" presId="urn:microsoft.com/office/officeart/2005/8/layout/hProcess9"/>
    <dgm:cxn modelId="{977ECE78-A8CB-4DCD-85CC-71ED1A88ABC4}" type="presOf" srcId="{C10BE330-B88D-4398-8783-A3827D8CC943}" destId="{3960A927-5BC3-467B-872F-C751F8B976C8}" srcOrd="0" destOrd="0" presId="urn:microsoft.com/office/officeart/2005/8/layout/hProcess9"/>
    <dgm:cxn modelId="{7FB688A7-C6C2-4B62-AC2F-C32F797578AB}" type="presOf" srcId="{5570EA2A-25F9-4631-979C-A7F6B198ECD2}" destId="{4E04B766-044B-465F-8414-46AA7D91E70D}" srcOrd="0" destOrd="0" presId="urn:microsoft.com/office/officeart/2005/8/layout/hProcess9"/>
    <dgm:cxn modelId="{F37144E1-73F6-4A96-A60E-1D47D331D302}" type="presParOf" srcId="{3960A927-5BC3-467B-872F-C751F8B976C8}" destId="{1CCD897F-1E36-4260-AE58-D3ADFF8ECD34}" srcOrd="0" destOrd="0" presId="urn:microsoft.com/office/officeart/2005/8/layout/hProcess9"/>
    <dgm:cxn modelId="{2D48BC3E-896D-46F1-8181-56F597994D87}" type="presParOf" srcId="{3960A927-5BC3-467B-872F-C751F8B976C8}" destId="{6F4B68BD-FDC3-4A1A-9F42-CD6C6E4EF2D2}" srcOrd="1" destOrd="0" presId="urn:microsoft.com/office/officeart/2005/8/layout/hProcess9"/>
    <dgm:cxn modelId="{B5CEFEBB-E9B0-4EDA-BC17-C7B685D34186}" type="presParOf" srcId="{6F4B68BD-FDC3-4A1A-9F42-CD6C6E4EF2D2}" destId="{4E04B766-044B-465F-8414-46AA7D91E70D}" srcOrd="0" destOrd="0" presId="urn:microsoft.com/office/officeart/2005/8/layout/hProcess9"/>
    <dgm:cxn modelId="{3AF5D770-FC09-4EB2-86AB-A8D176C529E5}" type="presParOf" srcId="{6F4B68BD-FDC3-4A1A-9F42-CD6C6E4EF2D2}" destId="{4122E6AD-4B0C-4711-8EA6-364B77A01687}" srcOrd="1" destOrd="0" presId="urn:microsoft.com/office/officeart/2005/8/layout/hProcess9"/>
    <dgm:cxn modelId="{1DEA9F36-6987-49D9-B694-CA9F1815575E}" type="presParOf" srcId="{6F4B68BD-FDC3-4A1A-9F42-CD6C6E4EF2D2}" destId="{089B9184-7323-451C-BD24-9E6FD6B4C6D7}" srcOrd="2" destOrd="0" presId="urn:microsoft.com/office/officeart/2005/8/layout/hProcess9"/>
    <dgm:cxn modelId="{02F7783E-012D-4ECF-8288-7D86D9FDBE5B}" type="presParOf" srcId="{6F4B68BD-FDC3-4A1A-9F42-CD6C6E4EF2D2}" destId="{F9D61857-0B7A-41D9-9C8E-D27CE1A37785}" srcOrd="3" destOrd="0" presId="urn:microsoft.com/office/officeart/2005/8/layout/hProcess9"/>
    <dgm:cxn modelId="{B247B6C1-D1C1-4083-AA0B-95D365BC1918}" type="presParOf" srcId="{6F4B68BD-FDC3-4A1A-9F42-CD6C6E4EF2D2}" destId="{7D2202B4-6FA4-4FEA-B160-84B04F059B82}" srcOrd="4" destOrd="0" presId="urn:microsoft.com/office/officeart/2005/8/layout/hProcess9"/>
    <dgm:cxn modelId="{AD0FF018-0628-45F0-B230-1481C1F8D6A3}" type="presParOf" srcId="{6F4B68BD-FDC3-4A1A-9F42-CD6C6E4EF2D2}" destId="{E48299C4-BC5C-48FB-83A1-2FC45D838B0F}" srcOrd="5" destOrd="0" presId="urn:microsoft.com/office/officeart/2005/8/layout/hProcess9"/>
    <dgm:cxn modelId="{62A23574-39E9-4424-8D1E-49B8AD034DE1}" type="presParOf" srcId="{6F4B68BD-FDC3-4A1A-9F42-CD6C6E4EF2D2}" destId="{0E73863C-0466-4841-ADC4-4F8ED25D9BAE}" srcOrd="6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B4E16A-09F0-4003-A35C-6F4F492ED699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882DDA-FFB2-4E09-B4CE-9541A90B72BA}">
      <dgm:prSet phldrT="[Text]"/>
      <dgm:spPr/>
      <dgm:t>
        <a:bodyPr/>
        <a:lstStyle/>
        <a:p>
          <a:pPr algn="ctr"/>
          <a:r>
            <a:rPr lang="en-US" dirty="0">
              <a:latin typeface="Arial Rounded MT Bold" panose="020F0704030504030204" pitchFamily="34" charset="0"/>
            </a:rPr>
            <a:t>Health Impact Areas </a:t>
          </a:r>
        </a:p>
      </dgm:t>
    </dgm:pt>
    <dgm:pt modelId="{0024241D-13EE-4ED9-9232-CFF73B7BDF3A}" type="parTrans" cxnId="{D54EF422-4F80-442E-9E9F-02A4C27C0ED4}">
      <dgm:prSet/>
      <dgm:spPr/>
      <dgm:t>
        <a:bodyPr/>
        <a:lstStyle/>
        <a:p>
          <a:pPr algn="ctr"/>
          <a:endParaRPr lang="en-US"/>
        </a:p>
      </dgm:t>
    </dgm:pt>
    <dgm:pt modelId="{63E013D8-AB02-4365-A9AE-6AEFBB9738EA}" type="sibTrans" cxnId="{D54EF422-4F80-442E-9E9F-02A4C27C0ED4}">
      <dgm:prSet/>
      <dgm:spPr/>
      <dgm:t>
        <a:bodyPr/>
        <a:lstStyle/>
        <a:p>
          <a:pPr algn="ctr"/>
          <a:endParaRPr lang="en-US"/>
        </a:p>
      </dgm:t>
    </dgm:pt>
    <dgm:pt modelId="{67E89249-BB4F-4533-9A3D-8C1A972A0DF8}">
      <dgm:prSet phldrT="[Text]" custT="1"/>
      <dgm:spPr>
        <a:solidFill>
          <a:srgbClr val="009639"/>
        </a:solidFill>
      </dgm:spPr>
      <dgm:t>
        <a:bodyPr/>
        <a:lstStyle/>
        <a:p>
          <a:pPr algn="ctr"/>
          <a:r>
            <a:rPr lang="en-US" sz="1600" b="1" dirty="0">
              <a:latin typeface="Helvetica" panose="020B0604020202020204" pitchFamily="34" charset="0"/>
              <a:cs typeface="Helvetica" panose="020B0604020202020204" pitchFamily="34" charset="0"/>
            </a:rPr>
            <a:t>ATOD</a:t>
          </a:r>
          <a:r>
            <a:rPr lang="en-US" sz="2000" b="1" dirty="0">
              <a:latin typeface="Helvetica" panose="020B0604020202020204" pitchFamily="34" charset="0"/>
              <a:cs typeface="Helvetica" panose="020B0604020202020204" pitchFamily="34" charset="0"/>
            </a:rPr>
            <a:t> </a:t>
          </a:r>
        </a:p>
      </dgm:t>
    </dgm:pt>
    <dgm:pt modelId="{1046838C-1234-445A-B18A-EDF8C35CD8C6}" type="parTrans" cxnId="{EF24955A-65EA-40E9-A1B3-DDA6EED4C3FA}">
      <dgm:prSet/>
      <dgm:spPr/>
      <dgm:t>
        <a:bodyPr/>
        <a:lstStyle/>
        <a:p>
          <a:pPr algn="ctr"/>
          <a:endParaRPr lang="en-US"/>
        </a:p>
      </dgm:t>
    </dgm:pt>
    <dgm:pt modelId="{6CBFB3BE-DEE6-4F91-85BF-2E9BAAF3DC94}" type="sibTrans" cxnId="{EF24955A-65EA-40E9-A1B3-DDA6EED4C3FA}">
      <dgm:prSet/>
      <dgm:spPr/>
      <dgm:t>
        <a:bodyPr/>
        <a:lstStyle/>
        <a:p>
          <a:pPr algn="ctr"/>
          <a:endParaRPr lang="en-US"/>
        </a:p>
      </dgm:t>
    </dgm:pt>
    <dgm:pt modelId="{7C3820B1-6F90-4B14-BE43-36B928D06B02}">
      <dgm:prSet phldrT="[Text]" custT="1"/>
      <dgm:spPr>
        <a:solidFill>
          <a:srgbClr val="FF0000"/>
        </a:solidFill>
      </dgm:spPr>
      <dgm:t>
        <a:bodyPr/>
        <a:lstStyle/>
        <a:p>
          <a:pPr algn="ctr"/>
          <a:r>
            <a:rPr lang="en-US" sz="1600" b="1" dirty="0">
              <a:latin typeface="Helvetica" panose="020B0604020202020204" pitchFamily="34" charset="0"/>
              <a:cs typeface="Helvetica" panose="020B0604020202020204" pitchFamily="34" charset="0"/>
            </a:rPr>
            <a:t>Mental Health </a:t>
          </a:r>
        </a:p>
      </dgm:t>
    </dgm:pt>
    <dgm:pt modelId="{E494C725-C8F7-41E7-B84D-78C8C6E8362F}" type="parTrans" cxnId="{E1EA8635-A4AC-4E4E-8ACC-7C12AFCC088E}">
      <dgm:prSet/>
      <dgm:spPr/>
      <dgm:t>
        <a:bodyPr/>
        <a:lstStyle/>
        <a:p>
          <a:pPr algn="ctr"/>
          <a:endParaRPr lang="en-US"/>
        </a:p>
      </dgm:t>
    </dgm:pt>
    <dgm:pt modelId="{3052445D-3733-4F57-88D6-3D2CBE3AF4E0}" type="sibTrans" cxnId="{E1EA8635-A4AC-4E4E-8ACC-7C12AFCC088E}">
      <dgm:prSet/>
      <dgm:spPr/>
      <dgm:t>
        <a:bodyPr/>
        <a:lstStyle/>
        <a:p>
          <a:pPr algn="ctr"/>
          <a:endParaRPr lang="en-US"/>
        </a:p>
      </dgm:t>
    </dgm:pt>
    <dgm:pt modelId="{CD190EF9-5C1D-4A2B-A20F-504A8F4CA565}">
      <dgm:prSet phldrT="[Text]" custT="1"/>
      <dgm:spPr>
        <a:solidFill>
          <a:srgbClr val="0090D4"/>
        </a:solidFill>
      </dgm:spPr>
      <dgm:t>
        <a:bodyPr/>
        <a:lstStyle/>
        <a:p>
          <a:pPr algn="ctr"/>
          <a:r>
            <a:rPr lang="en-US" sz="1700" b="1" dirty="0">
              <a:latin typeface="Helvetica" panose="020B0604020202020204" pitchFamily="34" charset="0"/>
              <a:cs typeface="Helvetica" panose="020B0604020202020204" pitchFamily="34" charset="0"/>
            </a:rPr>
            <a:t>Primary Health Care</a:t>
          </a:r>
        </a:p>
      </dgm:t>
    </dgm:pt>
    <dgm:pt modelId="{87E2F6CD-A3BC-4A7D-8B67-FBF9FD395426}" type="parTrans" cxnId="{19BC02AA-E2CE-4D2B-B2E6-7905C492739D}">
      <dgm:prSet/>
      <dgm:spPr/>
      <dgm:t>
        <a:bodyPr/>
        <a:lstStyle/>
        <a:p>
          <a:pPr algn="ctr"/>
          <a:endParaRPr lang="en-US"/>
        </a:p>
      </dgm:t>
    </dgm:pt>
    <dgm:pt modelId="{1B609E81-8E8A-4E48-AD75-E05F30FB1E0D}" type="sibTrans" cxnId="{19BC02AA-E2CE-4D2B-B2E6-7905C492739D}">
      <dgm:prSet/>
      <dgm:spPr/>
      <dgm:t>
        <a:bodyPr/>
        <a:lstStyle/>
        <a:p>
          <a:pPr algn="ctr"/>
          <a:endParaRPr lang="en-US"/>
        </a:p>
      </dgm:t>
    </dgm:pt>
    <dgm:pt modelId="{84726B32-108E-4B9C-9E75-4AC7AFD9BF88}">
      <dgm:prSet phldrT="[Text]" custT="1"/>
      <dgm:spPr>
        <a:solidFill>
          <a:srgbClr val="FFC000"/>
        </a:solidFill>
      </dgm:spPr>
      <dgm:t>
        <a:bodyPr/>
        <a:lstStyle/>
        <a:p>
          <a:pPr algn="ctr"/>
          <a:r>
            <a:rPr lang="en-US" sz="1600" b="1" dirty="0">
              <a:latin typeface="Helvetica" panose="020B0604020202020204" pitchFamily="34" charset="0"/>
              <a:cs typeface="Helvetica" panose="020B0604020202020204" pitchFamily="34" charset="0"/>
            </a:rPr>
            <a:t>Nutrition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2E6D97D7-1EF1-49F1-B0BD-037AA3EC3AC8}" type="parTrans" cxnId="{AEE234E6-3403-4002-9DE3-3C6286C505A0}">
      <dgm:prSet/>
      <dgm:spPr/>
      <dgm:t>
        <a:bodyPr/>
        <a:lstStyle/>
        <a:p>
          <a:pPr algn="ctr"/>
          <a:endParaRPr lang="en-US"/>
        </a:p>
      </dgm:t>
    </dgm:pt>
    <dgm:pt modelId="{1112C3D3-B01B-428B-AEAD-ABE295E67B0A}" type="sibTrans" cxnId="{AEE234E6-3403-4002-9DE3-3C6286C505A0}">
      <dgm:prSet/>
      <dgm:spPr/>
      <dgm:t>
        <a:bodyPr/>
        <a:lstStyle/>
        <a:p>
          <a:pPr algn="ctr"/>
          <a:endParaRPr lang="en-US"/>
        </a:p>
      </dgm:t>
    </dgm:pt>
    <dgm:pt modelId="{6AD5388F-9A3F-407F-B838-0011D01097DA}">
      <dgm:prSet/>
      <dgm:spPr>
        <a:solidFill>
          <a:srgbClr val="7030A0"/>
        </a:solidFill>
      </dgm:spPr>
      <dgm:t>
        <a:bodyPr/>
        <a:lstStyle/>
        <a:p>
          <a:pPr algn="ctr"/>
          <a:r>
            <a:rPr lang="en-US" b="1" dirty="0">
              <a:latin typeface="Helvetica" panose="020B0604020202020204" pitchFamily="34" charset="0"/>
              <a:cs typeface="Helvetica" panose="020B0604020202020204" pitchFamily="34" charset="0"/>
            </a:rPr>
            <a:t>Physical Activity </a:t>
          </a:r>
        </a:p>
      </dgm:t>
    </dgm:pt>
    <dgm:pt modelId="{8BB1886A-485E-4DAC-81AA-6FEDCB3AC137}" type="parTrans" cxnId="{F0738028-54D6-483E-93BF-10632224AF36}">
      <dgm:prSet/>
      <dgm:spPr/>
      <dgm:t>
        <a:bodyPr/>
        <a:lstStyle/>
        <a:p>
          <a:pPr algn="ctr"/>
          <a:endParaRPr lang="en-US"/>
        </a:p>
      </dgm:t>
    </dgm:pt>
    <dgm:pt modelId="{AEDC46BD-5AD6-4A79-A031-1007DC6D4280}" type="sibTrans" cxnId="{F0738028-54D6-483E-93BF-10632224AF36}">
      <dgm:prSet/>
      <dgm:spPr/>
      <dgm:t>
        <a:bodyPr/>
        <a:lstStyle/>
        <a:p>
          <a:pPr algn="ctr"/>
          <a:endParaRPr lang="en-US"/>
        </a:p>
      </dgm:t>
    </dgm:pt>
    <dgm:pt modelId="{925F48B0-5BE5-43AF-BED6-C97D2B3A99B8}" type="pres">
      <dgm:prSet presAssocID="{4EB4E16A-09F0-4003-A35C-6F4F492ED69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3596198-7776-42CE-97A0-EFAAC393D983}" type="pres">
      <dgm:prSet presAssocID="{57882DDA-FFB2-4E09-B4CE-9541A90B72BA}" presName="centerShape" presStyleLbl="node0" presStyleIdx="0" presStyleCnt="1"/>
      <dgm:spPr/>
    </dgm:pt>
    <dgm:pt modelId="{3BF98335-DB72-4E78-8637-778A72C5742F}" type="pres">
      <dgm:prSet presAssocID="{67E89249-BB4F-4533-9A3D-8C1A972A0DF8}" presName="node" presStyleLbl="node1" presStyleIdx="0" presStyleCnt="5">
        <dgm:presLayoutVars>
          <dgm:bulletEnabled val="1"/>
        </dgm:presLayoutVars>
      </dgm:prSet>
      <dgm:spPr/>
    </dgm:pt>
    <dgm:pt modelId="{509F7502-625B-49A5-9C6A-B3CE7A58E63B}" type="pres">
      <dgm:prSet presAssocID="{67E89249-BB4F-4533-9A3D-8C1A972A0DF8}" presName="dummy" presStyleCnt="0"/>
      <dgm:spPr/>
    </dgm:pt>
    <dgm:pt modelId="{ADCD5119-19A7-4B68-9CEC-A90CCE7AB76D}" type="pres">
      <dgm:prSet presAssocID="{6CBFB3BE-DEE6-4F91-85BF-2E9BAAF3DC94}" presName="sibTrans" presStyleLbl="sibTrans2D1" presStyleIdx="0" presStyleCnt="5"/>
      <dgm:spPr/>
    </dgm:pt>
    <dgm:pt modelId="{BA672F28-BC46-42E1-922C-6E2A38CABA1F}" type="pres">
      <dgm:prSet presAssocID="{7C3820B1-6F90-4B14-BE43-36B928D06B02}" presName="node" presStyleLbl="node1" presStyleIdx="1" presStyleCnt="5">
        <dgm:presLayoutVars>
          <dgm:bulletEnabled val="1"/>
        </dgm:presLayoutVars>
      </dgm:prSet>
      <dgm:spPr/>
    </dgm:pt>
    <dgm:pt modelId="{7033C45C-BAF9-4198-A113-1377EB7AABCC}" type="pres">
      <dgm:prSet presAssocID="{7C3820B1-6F90-4B14-BE43-36B928D06B02}" presName="dummy" presStyleCnt="0"/>
      <dgm:spPr/>
    </dgm:pt>
    <dgm:pt modelId="{E812F329-B82F-4A2E-B5FA-C49887ED0AD7}" type="pres">
      <dgm:prSet presAssocID="{3052445D-3733-4F57-88D6-3D2CBE3AF4E0}" presName="sibTrans" presStyleLbl="sibTrans2D1" presStyleIdx="1" presStyleCnt="5"/>
      <dgm:spPr/>
    </dgm:pt>
    <dgm:pt modelId="{ED2D172C-E6FD-42AF-AD17-B68E74E19DD6}" type="pres">
      <dgm:prSet presAssocID="{CD190EF9-5C1D-4A2B-A20F-504A8F4CA565}" presName="node" presStyleLbl="node1" presStyleIdx="2" presStyleCnt="5">
        <dgm:presLayoutVars>
          <dgm:bulletEnabled val="1"/>
        </dgm:presLayoutVars>
      </dgm:prSet>
      <dgm:spPr/>
    </dgm:pt>
    <dgm:pt modelId="{FBE4F0C2-CFDD-4F06-B0AF-701AA3E1FB8A}" type="pres">
      <dgm:prSet presAssocID="{CD190EF9-5C1D-4A2B-A20F-504A8F4CA565}" presName="dummy" presStyleCnt="0"/>
      <dgm:spPr/>
    </dgm:pt>
    <dgm:pt modelId="{86313810-E522-43D1-B0BB-7C46759BBDDE}" type="pres">
      <dgm:prSet presAssocID="{1B609E81-8E8A-4E48-AD75-E05F30FB1E0D}" presName="sibTrans" presStyleLbl="sibTrans2D1" presStyleIdx="2" presStyleCnt="5"/>
      <dgm:spPr/>
    </dgm:pt>
    <dgm:pt modelId="{B6C23642-10AA-4E42-A379-F630ECA1F8D1}" type="pres">
      <dgm:prSet presAssocID="{84726B32-108E-4B9C-9E75-4AC7AFD9BF88}" presName="node" presStyleLbl="node1" presStyleIdx="3" presStyleCnt="5">
        <dgm:presLayoutVars>
          <dgm:bulletEnabled val="1"/>
        </dgm:presLayoutVars>
      </dgm:prSet>
      <dgm:spPr/>
    </dgm:pt>
    <dgm:pt modelId="{96B6E1E6-9FC3-4DE1-8B68-A89ED148717C}" type="pres">
      <dgm:prSet presAssocID="{84726B32-108E-4B9C-9E75-4AC7AFD9BF88}" presName="dummy" presStyleCnt="0"/>
      <dgm:spPr/>
    </dgm:pt>
    <dgm:pt modelId="{5287BB53-BF15-4AE1-A2B2-F9B45E714855}" type="pres">
      <dgm:prSet presAssocID="{1112C3D3-B01B-428B-AEAD-ABE295E67B0A}" presName="sibTrans" presStyleLbl="sibTrans2D1" presStyleIdx="3" presStyleCnt="5"/>
      <dgm:spPr/>
    </dgm:pt>
    <dgm:pt modelId="{9B8DEED8-ECA0-4C33-A7A1-B2BE720C6E4F}" type="pres">
      <dgm:prSet presAssocID="{6AD5388F-9A3F-407F-B838-0011D01097DA}" presName="node" presStyleLbl="node1" presStyleIdx="4" presStyleCnt="5">
        <dgm:presLayoutVars>
          <dgm:bulletEnabled val="1"/>
        </dgm:presLayoutVars>
      </dgm:prSet>
      <dgm:spPr/>
    </dgm:pt>
    <dgm:pt modelId="{C331260A-AA51-429F-A094-37CFD19843C4}" type="pres">
      <dgm:prSet presAssocID="{6AD5388F-9A3F-407F-B838-0011D01097DA}" presName="dummy" presStyleCnt="0"/>
      <dgm:spPr/>
    </dgm:pt>
    <dgm:pt modelId="{8B5863ED-CD05-4D4E-AFCA-259F0070037C}" type="pres">
      <dgm:prSet presAssocID="{AEDC46BD-5AD6-4A79-A031-1007DC6D4280}" presName="sibTrans" presStyleLbl="sibTrans2D1" presStyleIdx="4" presStyleCnt="5"/>
      <dgm:spPr/>
    </dgm:pt>
  </dgm:ptLst>
  <dgm:cxnLst>
    <dgm:cxn modelId="{D54EF422-4F80-442E-9E9F-02A4C27C0ED4}" srcId="{4EB4E16A-09F0-4003-A35C-6F4F492ED699}" destId="{57882DDA-FFB2-4E09-B4CE-9541A90B72BA}" srcOrd="0" destOrd="0" parTransId="{0024241D-13EE-4ED9-9232-CFF73B7BDF3A}" sibTransId="{63E013D8-AB02-4365-A9AE-6AEFBB9738EA}"/>
    <dgm:cxn modelId="{F0738028-54D6-483E-93BF-10632224AF36}" srcId="{57882DDA-FFB2-4E09-B4CE-9541A90B72BA}" destId="{6AD5388F-9A3F-407F-B838-0011D01097DA}" srcOrd="4" destOrd="0" parTransId="{8BB1886A-485E-4DAC-81AA-6FEDCB3AC137}" sibTransId="{AEDC46BD-5AD6-4A79-A031-1007DC6D4280}"/>
    <dgm:cxn modelId="{E1EA8635-A4AC-4E4E-8ACC-7C12AFCC088E}" srcId="{57882DDA-FFB2-4E09-B4CE-9541A90B72BA}" destId="{7C3820B1-6F90-4B14-BE43-36B928D06B02}" srcOrd="1" destOrd="0" parTransId="{E494C725-C8F7-41E7-B84D-78C8C6E8362F}" sibTransId="{3052445D-3733-4F57-88D6-3D2CBE3AF4E0}"/>
    <dgm:cxn modelId="{14383D3D-47B7-481C-AD52-10B803CD2642}" type="presOf" srcId="{3052445D-3733-4F57-88D6-3D2CBE3AF4E0}" destId="{E812F329-B82F-4A2E-B5FA-C49887ED0AD7}" srcOrd="0" destOrd="0" presId="urn:microsoft.com/office/officeart/2005/8/layout/radial6"/>
    <dgm:cxn modelId="{C45F2E5D-0E22-4F6F-BE98-077FBB08697A}" type="presOf" srcId="{AEDC46BD-5AD6-4A79-A031-1007DC6D4280}" destId="{8B5863ED-CD05-4D4E-AFCA-259F0070037C}" srcOrd="0" destOrd="0" presId="urn:microsoft.com/office/officeart/2005/8/layout/radial6"/>
    <dgm:cxn modelId="{CB21A04C-3CBA-4695-BBF3-F60AD8648864}" type="presOf" srcId="{CD190EF9-5C1D-4A2B-A20F-504A8F4CA565}" destId="{ED2D172C-E6FD-42AF-AD17-B68E74E19DD6}" srcOrd="0" destOrd="0" presId="urn:microsoft.com/office/officeart/2005/8/layout/radial6"/>
    <dgm:cxn modelId="{446E7558-AEE1-4E58-84CE-C30AD650516F}" type="presOf" srcId="{4EB4E16A-09F0-4003-A35C-6F4F492ED699}" destId="{925F48B0-5BE5-43AF-BED6-C97D2B3A99B8}" srcOrd="0" destOrd="0" presId="urn:microsoft.com/office/officeart/2005/8/layout/radial6"/>
    <dgm:cxn modelId="{37F12479-8ACA-4EE3-9026-5E9054AC8430}" type="presOf" srcId="{84726B32-108E-4B9C-9E75-4AC7AFD9BF88}" destId="{B6C23642-10AA-4E42-A379-F630ECA1F8D1}" srcOrd="0" destOrd="0" presId="urn:microsoft.com/office/officeart/2005/8/layout/radial6"/>
    <dgm:cxn modelId="{EF24955A-65EA-40E9-A1B3-DDA6EED4C3FA}" srcId="{57882DDA-FFB2-4E09-B4CE-9541A90B72BA}" destId="{67E89249-BB4F-4533-9A3D-8C1A972A0DF8}" srcOrd="0" destOrd="0" parTransId="{1046838C-1234-445A-B18A-EDF8C35CD8C6}" sibTransId="{6CBFB3BE-DEE6-4F91-85BF-2E9BAAF3DC94}"/>
    <dgm:cxn modelId="{9BBE9781-336D-4C54-9D4E-C352E5103DDB}" type="presOf" srcId="{6AD5388F-9A3F-407F-B838-0011D01097DA}" destId="{9B8DEED8-ECA0-4C33-A7A1-B2BE720C6E4F}" srcOrd="0" destOrd="0" presId="urn:microsoft.com/office/officeart/2005/8/layout/radial6"/>
    <dgm:cxn modelId="{B0257D84-AE91-4969-ACB8-BE4B35091E40}" type="presOf" srcId="{57882DDA-FFB2-4E09-B4CE-9541A90B72BA}" destId="{B3596198-7776-42CE-97A0-EFAAC393D983}" srcOrd="0" destOrd="0" presId="urn:microsoft.com/office/officeart/2005/8/layout/radial6"/>
    <dgm:cxn modelId="{940D648C-E088-4436-9788-9DA1E9D2471F}" type="presOf" srcId="{6CBFB3BE-DEE6-4F91-85BF-2E9BAAF3DC94}" destId="{ADCD5119-19A7-4B68-9CEC-A90CCE7AB76D}" srcOrd="0" destOrd="0" presId="urn:microsoft.com/office/officeart/2005/8/layout/radial6"/>
    <dgm:cxn modelId="{19BC02AA-E2CE-4D2B-B2E6-7905C492739D}" srcId="{57882DDA-FFB2-4E09-B4CE-9541A90B72BA}" destId="{CD190EF9-5C1D-4A2B-A20F-504A8F4CA565}" srcOrd="2" destOrd="0" parTransId="{87E2F6CD-A3BC-4A7D-8B67-FBF9FD395426}" sibTransId="{1B609E81-8E8A-4E48-AD75-E05F30FB1E0D}"/>
    <dgm:cxn modelId="{2DCFE5B8-B0E8-487A-B525-1F8733252983}" type="presOf" srcId="{1B609E81-8E8A-4E48-AD75-E05F30FB1E0D}" destId="{86313810-E522-43D1-B0BB-7C46759BBDDE}" srcOrd="0" destOrd="0" presId="urn:microsoft.com/office/officeart/2005/8/layout/radial6"/>
    <dgm:cxn modelId="{93B05BD3-7506-48AD-9F86-6FC2337D2509}" type="presOf" srcId="{67E89249-BB4F-4533-9A3D-8C1A972A0DF8}" destId="{3BF98335-DB72-4E78-8637-778A72C5742F}" srcOrd="0" destOrd="0" presId="urn:microsoft.com/office/officeart/2005/8/layout/radial6"/>
    <dgm:cxn modelId="{5DCA63DC-5B26-4592-B8B9-027D22F4A8F5}" type="presOf" srcId="{1112C3D3-B01B-428B-AEAD-ABE295E67B0A}" destId="{5287BB53-BF15-4AE1-A2B2-F9B45E714855}" srcOrd="0" destOrd="0" presId="urn:microsoft.com/office/officeart/2005/8/layout/radial6"/>
    <dgm:cxn modelId="{AEE234E6-3403-4002-9DE3-3C6286C505A0}" srcId="{57882DDA-FFB2-4E09-B4CE-9541A90B72BA}" destId="{84726B32-108E-4B9C-9E75-4AC7AFD9BF88}" srcOrd="3" destOrd="0" parTransId="{2E6D97D7-1EF1-49F1-B0BD-037AA3EC3AC8}" sibTransId="{1112C3D3-B01B-428B-AEAD-ABE295E67B0A}"/>
    <dgm:cxn modelId="{D4A26DE7-CA95-4DC0-8303-84F44CC5E32D}" type="presOf" srcId="{7C3820B1-6F90-4B14-BE43-36B928D06B02}" destId="{BA672F28-BC46-42E1-922C-6E2A38CABA1F}" srcOrd="0" destOrd="0" presId="urn:microsoft.com/office/officeart/2005/8/layout/radial6"/>
    <dgm:cxn modelId="{C8C289C9-2C15-4060-A62A-AF7F103DF1B5}" type="presParOf" srcId="{925F48B0-5BE5-43AF-BED6-C97D2B3A99B8}" destId="{B3596198-7776-42CE-97A0-EFAAC393D983}" srcOrd="0" destOrd="0" presId="urn:microsoft.com/office/officeart/2005/8/layout/radial6"/>
    <dgm:cxn modelId="{9971B4A8-6A44-4741-88D0-64A282DDAA4C}" type="presParOf" srcId="{925F48B0-5BE5-43AF-BED6-C97D2B3A99B8}" destId="{3BF98335-DB72-4E78-8637-778A72C5742F}" srcOrd="1" destOrd="0" presId="urn:microsoft.com/office/officeart/2005/8/layout/radial6"/>
    <dgm:cxn modelId="{4F1CA57A-2C95-49A9-B22E-7E2DEE5DB242}" type="presParOf" srcId="{925F48B0-5BE5-43AF-BED6-C97D2B3A99B8}" destId="{509F7502-625B-49A5-9C6A-B3CE7A58E63B}" srcOrd="2" destOrd="0" presId="urn:microsoft.com/office/officeart/2005/8/layout/radial6"/>
    <dgm:cxn modelId="{0854CEF0-D5EF-4891-8DBC-D5896A670D9A}" type="presParOf" srcId="{925F48B0-5BE5-43AF-BED6-C97D2B3A99B8}" destId="{ADCD5119-19A7-4B68-9CEC-A90CCE7AB76D}" srcOrd="3" destOrd="0" presId="urn:microsoft.com/office/officeart/2005/8/layout/radial6"/>
    <dgm:cxn modelId="{65F5BB75-5FDE-4ACA-9A78-6C3A4A0571CA}" type="presParOf" srcId="{925F48B0-5BE5-43AF-BED6-C97D2B3A99B8}" destId="{BA672F28-BC46-42E1-922C-6E2A38CABA1F}" srcOrd="4" destOrd="0" presId="urn:microsoft.com/office/officeart/2005/8/layout/radial6"/>
    <dgm:cxn modelId="{8AAC44BF-F78A-4376-9C73-320135DD4492}" type="presParOf" srcId="{925F48B0-5BE5-43AF-BED6-C97D2B3A99B8}" destId="{7033C45C-BAF9-4198-A113-1377EB7AABCC}" srcOrd="5" destOrd="0" presId="urn:microsoft.com/office/officeart/2005/8/layout/radial6"/>
    <dgm:cxn modelId="{0D62AB98-AFDB-4301-B97D-7C66E301EB5A}" type="presParOf" srcId="{925F48B0-5BE5-43AF-BED6-C97D2B3A99B8}" destId="{E812F329-B82F-4A2E-B5FA-C49887ED0AD7}" srcOrd="6" destOrd="0" presId="urn:microsoft.com/office/officeart/2005/8/layout/radial6"/>
    <dgm:cxn modelId="{8C928E1E-A76F-4E3B-9246-9BC2DA4DAB07}" type="presParOf" srcId="{925F48B0-5BE5-43AF-BED6-C97D2B3A99B8}" destId="{ED2D172C-E6FD-42AF-AD17-B68E74E19DD6}" srcOrd="7" destOrd="0" presId="urn:microsoft.com/office/officeart/2005/8/layout/radial6"/>
    <dgm:cxn modelId="{41D56DB0-41D0-4DB9-8A99-32B839F9B72D}" type="presParOf" srcId="{925F48B0-5BE5-43AF-BED6-C97D2B3A99B8}" destId="{FBE4F0C2-CFDD-4F06-B0AF-701AA3E1FB8A}" srcOrd="8" destOrd="0" presId="urn:microsoft.com/office/officeart/2005/8/layout/radial6"/>
    <dgm:cxn modelId="{50D3E6D7-03C9-467F-9C67-5B1DA219A5DA}" type="presParOf" srcId="{925F48B0-5BE5-43AF-BED6-C97D2B3A99B8}" destId="{86313810-E522-43D1-B0BB-7C46759BBDDE}" srcOrd="9" destOrd="0" presId="urn:microsoft.com/office/officeart/2005/8/layout/radial6"/>
    <dgm:cxn modelId="{8B773EB1-7CC4-4774-B119-BCC6680E603B}" type="presParOf" srcId="{925F48B0-5BE5-43AF-BED6-C97D2B3A99B8}" destId="{B6C23642-10AA-4E42-A379-F630ECA1F8D1}" srcOrd="10" destOrd="0" presId="urn:microsoft.com/office/officeart/2005/8/layout/radial6"/>
    <dgm:cxn modelId="{56203784-C949-4F11-BDE0-7C2ACB622166}" type="presParOf" srcId="{925F48B0-5BE5-43AF-BED6-C97D2B3A99B8}" destId="{96B6E1E6-9FC3-4DE1-8B68-A89ED148717C}" srcOrd="11" destOrd="0" presId="urn:microsoft.com/office/officeart/2005/8/layout/radial6"/>
    <dgm:cxn modelId="{A75D34D3-570E-42BF-A3CD-F9FCA0506FA3}" type="presParOf" srcId="{925F48B0-5BE5-43AF-BED6-C97D2B3A99B8}" destId="{5287BB53-BF15-4AE1-A2B2-F9B45E714855}" srcOrd="12" destOrd="0" presId="urn:microsoft.com/office/officeart/2005/8/layout/radial6"/>
    <dgm:cxn modelId="{D088468E-1D8B-40D4-A252-3C1BF767E881}" type="presParOf" srcId="{925F48B0-5BE5-43AF-BED6-C97D2B3A99B8}" destId="{9B8DEED8-ECA0-4C33-A7A1-B2BE720C6E4F}" srcOrd="13" destOrd="0" presId="urn:microsoft.com/office/officeart/2005/8/layout/radial6"/>
    <dgm:cxn modelId="{F3D29E90-56DA-470A-8AAE-FBB417E1B39E}" type="presParOf" srcId="{925F48B0-5BE5-43AF-BED6-C97D2B3A99B8}" destId="{C331260A-AA51-429F-A094-37CFD19843C4}" srcOrd="14" destOrd="0" presId="urn:microsoft.com/office/officeart/2005/8/layout/radial6"/>
    <dgm:cxn modelId="{E27A6391-C98B-4B06-B662-F809EAA16E52}" type="presParOf" srcId="{925F48B0-5BE5-43AF-BED6-C97D2B3A99B8}" destId="{8B5863ED-CD05-4D4E-AFCA-259F0070037C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CD897F-1E36-4260-AE58-D3ADFF8ECD34}">
      <dsp:nvSpPr>
        <dsp:cNvPr id="0" name=""/>
        <dsp:cNvSpPr/>
      </dsp:nvSpPr>
      <dsp:spPr>
        <a:xfrm>
          <a:off x="887937" y="0"/>
          <a:ext cx="10063286" cy="3282540"/>
        </a:xfrm>
        <a:prstGeom prst="rightArrow">
          <a:avLst/>
        </a:prstGeom>
        <a:solidFill>
          <a:schemeClr val="bg1"/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04B766-044B-465F-8414-46AA7D91E70D}">
      <dsp:nvSpPr>
        <dsp:cNvPr id="0" name=""/>
        <dsp:cNvSpPr/>
      </dsp:nvSpPr>
      <dsp:spPr>
        <a:xfrm>
          <a:off x="4046" y="984762"/>
          <a:ext cx="2629126" cy="1313016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erlin Sans FB" panose="020E0602020502020306" pitchFamily="34" charset="0"/>
            </a:rPr>
            <a:t>HCSF integrated existing MG health data relevant to the HIAs.</a:t>
          </a:r>
          <a:endParaRPr lang="en-US" sz="2000" b="0" kern="1200" dirty="0">
            <a:latin typeface="Berlin Sans FB" panose="020E0602020502020306" pitchFamily="34" charset="0"/>
          </a:endParaRPr>
        </a:p>
      </dsp:txBody>
      <dsp:txXfrm>
        <a:off x="68142" y="1048858"/>
        <a:ext cx="2500934" cy="1184824"/>
      </dsp:txXfrm>
    </dsp:sp>
    <dsp:sp modelId="{089B9184-7323-451C-BD24-9E6FD6B4C6D7}">
      <dsp:nvSpPr>
        <dsp:cNvPr id="0" name=""/>
        <dsp:cNvSpPr/>
      </dsp:nvSpPr>
      <dsp:spPr>
        <a:xfrm>
          <a:off x="3071360" y="984762"/>
          <a:ext cx="2629126" cy="1313016"/>
        </a:xfrm>
        <a:prstGeom prst="roundRect">
          <a:avLst/>
        </a:prstGeom>
        <a:solidFill>
          <a:srgbClr val="007E39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Berlin Sans FB" panose="020E0602020502020306" pitchFamily="34" charset="0"/>
            </a:rPr>
            <a:t>Report produced  was based on the latest data, local reports &amp; integration of neighborhood-specific data sets. </a:t>
          </a:r>
          <a:endParaRPr lang="en-US" sz="1700" b="1" kern="1200" dirty="0">
            <a:latin typeface="Berlin Sans FB" panose="020E0602020502020306" pitchFamily="34" charset="0"/>
          </a:endParaRPr>
        </a:p>
      </dsp:txBody>
      <dsp:txXfrm>
        <a:off x="3135456" y="1048858"/>
        <a:ext cx="2500934" cy="1184824"/>
      </dsp:txXfrm>
    </dsp:sp>
    <dsp:sp modelId="{7D2202B4-6FA4-4FEA-B160-84B04F059B82}">
      <dsp:nvSpPr>
        <dsp:cNvPr id="0" name=""/>
        <dsp:cNvSpPr/>
      </dsp:nvSpPr>
      <dsp:spPr>
        <a:xfrm>
          <a:off x="6138674" y="984762"/>
          <a:ext cx="2629126" cy="1313016"/>
        </a:xfrm>
        <a:prstGeom prst="round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erlin Sans FB" panose="020E0602020502020306" pitchFamily="34" charset="0"/>
            </a:rPr>
            <a:t>Comparisons by race, ethnicity and gender were provided where data was available to determine the relative health of the population. </a:t>
          </a:r>
          <a:endParaRPr lang="en-US" sz="1600" b="1" kern="1200" dirty="0">
            <a:latin typeface="Berlin Sans FB" panose="020E0602020502020306" pitchFamily="34" charset="0"/>
          </a:endParaRPr>
        </a:p>
      </dsp:txBody>
      <dsp:txXfrm>
        <a:off x="6202770" y="1048858"/>
        <a:ext cx="2500934" cy="1184824"/>
      </dsp:txXfrm>
    </dsp:sp>
    <dsp:sp modelId="{0E73863C-0466-4841-ADC4-4F8ED25D9BAE}">
      <dsp:nvSpPr>
        <dsp:cNvPr id="0" name=""/>
        <dsp:cNvSpPr/>
      </dsp:nvSpPr>
      <dsp:spPr>
        <a:xfrm>
          <a:off x="9205988" y="984762"/>
          <a:ext cx="2629126" cy="1313016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Berlin Sans FB" panose="020E0602020502020306" pitchFamily="34" charset="0"/>
            </a:rPr>
            <a:t>By characterizing leading health issues, the report offered a view of key trends influencing the health of MG residents. </a:t>
          </a:r>
          <a:endParaRPr lang="en-US" sz="1700" b="1" kern="1200" dirty="0">
            <a:latin typeface="Berlin Sans FB" panose="020E0602020502020306" pitchFamily="34" charset="0"/>
          </a:endParaRPr>
        </a:p>
      </dsp:txBody>
      <dsp:txXfrm>
        <a:off x="9270084" y="1048858"/>
        <a:ext cx="2500934" cy="11848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CD897F-1E36-4260-AE58-D3ADFF8ECD34}">
      <dsp:nvSpPr>
        <dsp:cNvPr id="0" name=""/>
        <dsp:cNvSpPr/>
      </dsp:nvSpPr>
      <dsp:spPr>
        <a:xfrm rot="10800000">
          <a:off x="887937" y="0"/>
          <a:ext cx="10063286" cy="3163270"/>
        </a:xfrm>
        <a:prstGeom prst="rightArrow">
          <a:avLst/>
        </a:prstGeom>
        <a:solidFill>
          <a:schemeClr val="bg1"/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04B766-044B-465F-8414-46AA7D91E70D}">
      <dsp:nvSpPr>
        <dsp:cNvPr id="0" name=""/>
        <dsp:cNvSpPr/>
      </dsp:nvSpPr>
      <dsp:spPr>
        <a:xfrm>
          <a:off x="4046" y="948981"/>
          <a:ext cx="2629126" cy="1265308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erlin Sans FB" panose="020E0602020502020306" pitchFamily="34" charset="0"/>
            </a:rPr>
            <a:t>Data Committee  formed to analyze data &amp; ID data gaps</a:t>
          </a:r>
          <a:endParaRPr lang="en-US" sz="2000" b="0" kern="1200" dirty="0">
            <a:latin typeface="Berlin Sans FB" panose="020E0602020502020306" pitchFamily="34" charset="0"/>
          </a:endParaRPr>
        </a:p>
      </dsp:txBody>
      <dsp:txXfrm>
        <a:off x="65813" y="1010748"/>
        <a:ext cx="2505592" cy="1141774"/>
      </dsp:txXfrm>
    </dsp:sp>
    <dsp:sp modelId="{089B9184-7323-451C-BD24-9E6FD6B4C6D7}">
      <dsp:nvSpPr>
        <dsp:cNvPr id="0" name=""/>
        <dsp:cNvSpPr/>
      </dsp:nvSpPr>
      <dsp:spPr>
        <a:xfrm>
          <a:off x="3071360" y="948981"/>
          <a:ext cx="2629126" cy="1265308"/>
        </a:xfrm>
        <a:prstGeom prst="roundRect">
          <a:avLst/>
        </a:prstGeom>
        <a:solidFill>
          <a:srgbClr val="007E39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erlin Sans FB" panose="020E0602020502020306" pitchFamily="34" charset="0"/>
            </a:rPr>
            <a:t>Committee compiled &amp; analyzed data on 10 impact areas</a:t>
          </a:r>
          <a:endParaRPr lang="en-US" sz="2000" b="1" kern="1200" dirty="0">
            <a:latin typeface="Berlin Sans FB" panose="020E0602020502020306" pitchFamily="34" charset="0"/>
          </a:endParaRPr>
        </a:p>
      </dsp:txBody>
      <dsp:txXfrm>
        <a:off x="3133127" y="1010748"/>
        <a:ext cx="2505592" cy="1141774"/>
      </dsp:txXfrm>
    </dsp:sp>
    <dsp:sp modelId="{7D2202B4-6FA4-4FEA-B160-84B04F059B82}">
      <dsp:nvSpPr>
        <dsp:cNvPr id="0" name=""/>
        <dsp:cNvSpPr/>
      </dsp:nvSpPr>
      <dsp:spPr>
        <a:xfrm>
          <a:off x="6138674" y="948981"/>
          <a:ext cx="2629126" cy="1265308"/>
        </a:xfrm>
        <a:prstGeom prst="round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erlin Sans FB" panose="020E0602020502020306" pitchFamily="34" charset="0"/>
            </a:rPr>
            <a:t>Data Summaries  created for each HIA</a:t>
          </a:r>
          <a:endParaRPr lang="en-US" sz="2000" b="1" kern="1200" dirty="0">
            <a:latin typeface="Berlin Sans FB" panose="020E0602020502020306" pitchFamily="34" charset="0"/>
          </a:endParaRPr>
        </a:p>
      </dsp:txBody>
      <dsp:txXfrm>
        <a:off x="6200441" y="1010748"/>
        <a:ext cx="2505592" cy="1141774"/>
      </dsp:txXfrm>
    </dsp:sp>
    <dsp:sp modelId="{0E73863C-0466-4841-ADC4-4F8ED25D9BAE}">
      <dsp:nvSpPr>
        <dsp:cNvPr id="0" name=""/>
        <dsp:cNvSpPr/>
      </dsp:nvSpPr>
      <dsp:spPr>
        <a:xfrm>
          <a:off x="9205988" y="948981"/>
          <a:ext cx="2629126" cy="1265308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Berlin Sans FB" panose="020E0602020502020306" pitchFamily="34" charset="0"/>
            </a:rPr>
            <a:t>Committee compiled &amp; analyzed additional Data including Community Check- Ins Data </a:t>
          </a:r>
          <a:endParaRPr lang="en-US" sz="1800" b="1" kern="1200" dirty="0">
            <a:latin typeface="Berlin Sans FB" panose="020E0602020502020306" pitchFamily="34" charset="0"/>
          </a:endParaRPr>
        </a:p>
      </dsp:txBody>
      <dsp:txXfrm>
        <a:off x="9267755" y="1010748"/>
        <a:ext cx="2505592" cy="11417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5863ED-CD05-4D4E-AFCA-259F0070037C}">
      <dsp:nvSpPr>
        <dsp:cNvPr id="0" name=""/>
        <dsp:cNvSpPr/>
      </dsp:nvSpPr>
      <dsp:spPr>
        <a:xfrm>
          <a:off x="695012" y="618461"/>
          <a:ext cx="4115830" cy="4115830"/>
        </a:xfrm>
        <a:prstGeom prst="blockArc">
          <a:avLst>
            <a:gd name="adj1" fmla="val 11880000"/>
            <a:gd name="adj2" fmla="val 162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87BB53-BF15-4AE1-A2B2-F9B45E714855}">
      <dsp:nvSpPr>
        <dsp:cNvPr id="0" name=""/>
        <dsp:cNvSpPr/>
      </dsp:nvSpPr>
      <dsp:spPr>
        <a:xfrm>
          <a:off x="695012" y="618461"/>
          <a:ext cx="4115830" cy="4115830"/>
        </a:xfrm>
        <a:prstGeom prst="blockArc">
          <a:avLst>
            <a:gd name="adj1" fmla="val 7560000"/>
            <a:gd name="adj2" fmla="val 1188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313810-E522-43D1-B0BB-7C46759BBDDE}">
      <dsp:nvSpPr>
        <dsp:cNvPr id="0" name=""/>
        <dsp:cNvSpPr/>
      </dsp:nvSpPr>
      <dsp:spPr>
        <a:xfrm>
          <a:off x="695012" y="618461"/>
          <a:ext cx="4115830" cy="4115830"/>
        </a:xfrm>
        <a:prstGeom prst="blockArc">
          <a:avLst>
            <a:gd name="adj1" fmla="val 3240000"/>
            <a:gd name="adj2" fmla="val 756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12F329-B82F-4A2E-B5FA-C49887ED0AD7}">
      <dsp:nvSpPr>
        <dsp:cNvPr id="0" name=""/>
        <dsp:cNvSpPr/>
      </dsp:nvSpPr>
      <dsp:spPr>
        <a:xfrm>
          <a:off x="695012" y="618461"/>
          <a:ext cx="4115830" cy="4115830"/>
        </a:xfrm>
        <a:prstGeom prst="blockArc">
          <a:avLst>
            <a:gd name="adj1" fmla="val 20520000"/>
            <a:gd name="adj2" fmla="val 324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CD5119-19A7-4B68-9CEC-A90CCE7AB76D}">
      <dsp:nvSpPr>
        <dsp:cNvPr id="0" name=""/>
        <dsp:cNvSpPr/>
      </dsp:nvSpPr>
      <dsp:spPr>
        <a:xfrm>
          <a:off x="695012" y="618461"/>
          <a:ext cx="4115830" cy="4115830"/>
        </a:xfrm>
        <a:prstGeom prst="blockArc">
          <a:avLst>
            <a:gd name="adj1" fmla="val 16200000"/>
            <a:gd name="adj2" fmla="val 2052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96198-7776-42CE-97A0-EFAAC393D983}">
      <dsp:nvSpPr>
        <dsp:cNvPr id="0" name=""/>
        <dsp:cNvSpPr/>
      </dsp:nvSpPr>
      <dsp:spPr>
        <a:xfrm>
          <a:off x="1805264" y="1728713"/>
          <a:ext cx="1895326" cy="18953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Arial Rounded MT Bold" panose="020F0704030504030204" pitchFamily="34" charset="0"/>
            </a:rPr>
            <a:t>Health Impact Areas </a:t>
          </a:r>
        </a:p>
      </dsp:txBody>
      <dsp:txXfrm>
        <a:off x="2082828" y="2006277"/>
        <a:ext cx="1340198" cy="1340198"/>
      </dsp:txXfrm>
    </dsp:sp>
    <dsp:sp modelId="{3BF98335-DB72-4E78-8637-778A72C5742F}">
      <dsp:nvSpPr>
        <dsp:cNvPr id="0" name=""/>
        <dsp:cNvSpPr/>
      </dsp:nvSpPr>
      <dsp:spPr>
        <a:xfrm>
          <a:off x="2089563" y="2859"/>
          <a:ext cx="1326728" cy="1326728"/>
        </a:xfrm>
        <a:prstGeom prst="ellipse">
          <a:avLst/>
        </a:prstGeom>
        <a:solidFill>
          <a:srgbClr val="00963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Helvetica" panose="020B0604020202020204" pitchFamily="34" charset="0"/>
              <a:cs typeface="Helvetica" panose="020B0604020202020204" pitchFamily="34" charset="0"/>
            </a:rPr>
            <a:t>ATOD</a:t>
          </a:r>
          <a:r>
            <a:rPr lang="en-US" sz="2000" b="1" kern="1200" dirty="0">
              <a:latin typeface="Helvetica" panose="020B0604020202020204" pitchFamily="34" charset="0"/>
              <a:cs typeface="Helvetica" panose="020B0604020202020204" pitchFamily="34" charset="0"/>
            </a:rPr>
            <a:t> </a:t>
          </a:r>
        </a:p>
      </dsp:txBody>
      <dsp:txXfrm>
        <a:off x="2283858" y="197154"/>
        <a:ext cx="938138" cy="938138"/>
      </dsp:txXfrm>
    </dsp:sp>
    <dsp:sp modelId="{BA672F28-BC46-42E1-922C-6E2A38CABA1F}">
      <dsp:nvSpPr>
        <dsp:cNvPr id="0" name=""/>
        <dsp:cNvSpPr/>
      </dsp:nvSpPr>
      <dsp:spPr>
        <a:xfrm>
          <a:off x="4001332" y="1391840"/>
          <a:ext cx="1326728" cy="1326728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Helvetica" panose="020B0604020202020204" pitchFamily="34" charset="0"/>
              <a:cs typeface="Helvetica" panose="020B0604020202020204" pitchFamily="34" charset="0"/>
            </a:rPr>
            <a:t>Mental Health </a:t>
          </a:r>
        </a:p>
      </dsp:txBody>
      <dsp:txXfrm>
        <a:off x="4195627" y="1586135"/>
        <a:ext cx="938138" cy="938138"/>
      </dsp:txXfrm>
    </dsp:sp>
    <dsp:sp modelId="{ED2D172C-E6FD-42AF-AD17-B68E74E19DD6}">
      <dsp:nvSpPr>
        <dsp:cNvPr id="0" name=""/>
        <dsp:cNvSpPr/>
      </dsp:nvSpPr>
      <dsp:spPr>
        <a:xfrm>
          <a:off x="3271102" y="3639259"/>
          <a:ext cx="1326728" cy="1326728"/>
        </a:xfrm>
        <a:prstGeom prst="ellipse">
          <a:avLst/>
        </a:prstGeom>
        <a:solidFill>
          <a:srgbClr val="0090D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latin typeface="Helvetica" panose="020B0604020202020204" pitchFamily="34" charset="0"/>
              <a:cs typeface="Helvetica" panose="020B0604020202020204" pitchFamily="34" charset="0"/>
            </a:rPr>
            <a:t>Primary Health Care</a:t>
          </a:r>
        </a:p>
      </dsp:txBody>
      <dsp:txXfrm>
        <a:off x="3465397" y="3833554"/>
        <a:ext cx="938138" cy="938138"/>
      </dsp:txXfrm>
    </dsp:sp>
    <dsp:sp modelId="{B6C23642-10AA-4E42-A379-F630ECA1F8D1}">
      <dsp:nvSpPr>
        <dsp:cNvPr id="0" name=""/>
        <dsp:cNvSpPr/>
      </dsp:nvSpPr>
      <dsp:spPr>
        <a:xfrm>
          <a:off x="908025" y="3639259"/>
          <a:ext cx="1326728" cy="1326728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Helvetica" panose="020B0604020202020204" pitchFamily="34" charset="0"/>
              <a:cs typeface="Helvetica" panose="020B0604020202020204" pitchFamily="34" charset="0"/>
            </a:rPr>
            <a:t>Nutrition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1102320" y="3833554"/>
        <a:ext cx="938138" cy="938138"/>
      </dsp:txXfrm>
    </dsp:sp>
    <dsp:sp modelId="{9B8DEED8-ECA0-4C33-A7A1-B2BE720C6E4F}">
      <dsp:nvSpPr>
        <dsp:cNvPr id="0" name=""/>
        <dsp:cNvSpPr/>
      </dsp:nvSpPr>
      <dsp:spPr>
        <a:xfrm>
          <a:off x="177794" y="1391840"/>
          <a:ext cx="1326728" cy="1326728"/>
        </a:xfrm>
        <a:prstGeom prst="ellipse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latin typeface="Helvetica" panose="020B0604020202020204" pitchFamily="34" charset="0"/>
              <a:cs typeface="Helvetica" panose="020B0604020202020204" pitchFamily="34" charset="0"/>
            </a:rPr>
            <a:t>Physical Activity </a:t>
          </a:r>
        </a:p>
      </dsp:txBody>
      <dsp:txXfrm>
        <a:off x="372089" y="1586135"/>
        <a:ext cx="938138" cy="938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DD42989-F988-4247-A672-F7862AE40671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F5CA7AB-9F0F-4E59-8F7B-2D5E74999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46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7E22D-844A-4561-B0E2-90C88CE632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76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Sub-Councils</a:t>
            </a:r>
            <a:r>
              <a:rPr lang="en-US" baseline="0" dirty="0"/>
              <a:t> have also been formed for each of the priority areas, bringing in even more representation from community partners. Between the Host Council and the Sub-Councils, there are over 100 members representing 63 organizations. Although we believe that this is a great start, we know that in order to achieve true, lasting change in the community, there are additional leaders who are needed at the table. </a:t>
            </a:r>
          </a:p>
          <a:p>
            <a:endParaRPr lang="en-US" baseline="0" dirty="0"/>
          </a:p>
          <a:p>
            <a:r>
              <a:rPr lang="en-US" dirty="0"/>
              <a:t>(11) sectors: residents, non-profits, business, government, grass-roots organization, health and social service providers, faith-based organizations, police, schools, universities, and parks and recreation.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DA35F-330B-B649-98F2-39E54BBF944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065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DA9DE-DE8D-4C37-A766-69088A8DDD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771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DA35F-330B-B649-98F2-39E54BBF944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48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DA9DE-DE8D-4C37-A766-69088A8DDD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87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DA9DE-DE8D-4C37-A766-69088A8DDDD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94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DA9DE-DE8D-4C37-A766-69088A8DDDD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95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DA9DE-DE8D-4C37-A766-69088A8DDDD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0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70DA-103D-4AAC-BAC8-9AC6F3E0A5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9ACA1F-7542-4977-8677-2B5A153C3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CE88C-83A7-44ED-A778-3BE8BF6AE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5166-4A94-48EA-8531-EF4DBA8E92B5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2ADFA-DEE5-4A25-96B6-6E2D0F6FB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8AC23-1827-45A8-AC6D-65F48B053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3D96-7162-47ED-A73C-B175E4E7A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10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60417-0872-43EB-A3B0-5C35C4687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D6B692-CBE6-43D5-9EC6-5C5483A67D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05229-FC67-4EC8-A8CD-16345F96B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5166-4A94-48EA-8531-EF4DBA8E92B5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E492E-EDAF-4789-B7E6-673357568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04B52-EF57-4DCF-AD4A-65B356434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3D96-7162-47ED-A73C-B175E4E7A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5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923336-81CC-4535-A8F5-1EC76BABB6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9B962C-F9E1-43AA-BE84-893A6894F3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24EDE-5EBD-4970-8592-12B74480D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5166-4A94-48EA-8531-EF4DBA8E92B5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BD02F-9254-4523-8864-DBD09046E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D0583-224C-4CF9-A065-1ABEDE1E3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3D96-7162-47ED-A73C-B175E4E7A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7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7D34-E071-481A-A8A9-7003DD522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E29ED-A469-45A8-B99E-E0F727787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B7F70-12A8-448D-8FCA-11DEEAD3D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5166-4A94-48EA-8531-EF4DBA8E92B5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AE79D-A83A-426F-8AA6-9B7E83CD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BB395-86C8-4C27-BDC5-6736BF790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3D96-7162-47ED-A73C-B175E4E7A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416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82A10-DC8B-446A-899F-F3A7D70BB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60AEE5-1705-46A1-AB63-D02B4AA6C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CFBF4-0E88-44C1-83F7-DAE858A6A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5166-4A94-48EA-8531-EF4DBA8E92B5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16D4B-0B12-4390-9702-0A5789F30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16E42-0B01-4763-A51F-D8796F5FF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3D96-7162-47ED-A73C-B175E4E7A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34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7CD41-96F5-4057-A51E-C066C220F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EE495-EED7-4398-883D-51A1CF9CEF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7DA4E-066B-4C53-A4AF-9D1507063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56E04-E79F-4137-9E59-018370DEF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5166-4A94-48EA-8531-EF4DBA8E92B5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B77681-DA10-45C0-BDFA-E41B6B74F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D41335-4B87-41EF-81AF-C3F198ED3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3D96-7162-47ED-A73C-B175E4E7A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85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A91DC-B1A7-4876-9281-285897147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E80EE-C7EB-4546-850E-454FF2F74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804415-5128-43DE-84B1-8F70AE98A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5EC3B3-D0B9-4B76-A7C4-2DCC493967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E8C50C-4EC8-4C15-B813-97E2D09F14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7D2901-F2EA-45DB-9DE4-635611D78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5166-4A94-48EA-8531-EF4DBA8E92B5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398864-5F7F-4AD7-87C9-5D460BB9B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3BA2D6-EFD9-406A-BBCE-BCF96C45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3D96-7162-47ED-A73C-B175E4E7A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87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45564-5D78-4817-AB6B-122D8F8C6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E99000-DA82-4B12-BEA2-EE1E55595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5166-4A94-48EA-8531-EF4DBA8E92B5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05E1B-1988-46C2-A055-1794FDDAE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2071B9-AE22-45FE-9008-8D3022E6A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3D96-7162-47ED-A73C-B175E4E7A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9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38094B-CD7F-4578-98CA-D102CE688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5166-4A94-48EA-8531-EF4DBA8E92B5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ACD9AF-3206-427D-9300-495A981F2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EB185-53A7-4C38-99F4-DCC4580DC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3D96-7162-47ED-A73C-B175E4E7A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75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75FB-8147-4EC9-AD5D-262796034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3C5D2-B18A-4AEE-ADA4-50CD1F944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86F431-AD98-46BE-AFF3-FAA1B7EA3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E860E9-9FE1-47EB-8EA0-605D29044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5166-4A94-48EA-8531-EF4DBA8E92B5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A36A3A-8DC4-45A4-A15E-D6280D650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C871E-A2E3-4A03-BAF4-7EFE10893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3D96-7162-47ED-A73C-B175E4E7A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22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E2E47-567A-405C-916B-E2BE2B472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C7271-9100-4DCB-939C-F589F18EF3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676541-CC6D-4F21-84D5-984200C7C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74A3F6-4295-49BF-8E91-E01092BF5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5166-4A94-48EA-8531-EF4DBA8E92B5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B443B1-58D2-4913-B797-C830FB339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4904C-DAF8-4ED5-B54B-3F8055248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3D96-7162-47ED-A73C-B175E4E7A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34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45348B-E447-4AF0-8FBE-CC6EB8AB1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778C1-1758-49E6-BCA3-5AD52155D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FDEED-3D77-4FED-8525-4676B2A29D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85166-4A94-48EA-8531-EF4DBA8E92B5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F1130-ECB2-4F76-A3D6-BDC3675E3F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D8B0B-9E28-4B6F-BD4C-ED93709CA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73D96-7162-47ED-A73C-B175E4E7A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2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0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jpeg"/><Relationship Id="rId5" Type="http://schemas.openxmlformats.org/officeDocument/2006/relationships/image" Target="../media/image99.jpeg"/><Relationship Id="rId4" Type="http://schemas.openxmlformats.org/officeDocument/2006/relationships/image" Target="../media/image11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jpeg"/><Relationship Id="rId18" Type="http://schemas.openxmlformats.org/officeDocument/2006/relationships/image" Target="../media/image100.pn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17" Type="http://schemas.openxmlformats.org/officeDocument/2006/relationships/image" Target="../media/image99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5" Type="http://schemas.openxmlformats.org/officeDocument/2006/relationships/image" Target="../media/image97.jpeg"/><Relationship Id="rId10" Type="http://schemas.openxmlformats.org/officeDocument/2006/relationships/image" Target="../media/image92.jpeg"/><Relationship Id="rId19" Type="http://schemas.openxmlformats.org/officeDocument/2006/relationships/image" Target="../media/image101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Relationship Id="rId14" Type="http://schemas.openxmlformats.org/officeDocument/2006/relationships/image" Target="../media/image9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99.jpeg"/><Relationship Id="rId4" Type="http://schemas.openxmlformats.org/officeDocument/2006/relationships/image" Target="../media/image11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jpeg"/><Relationship Id="rId18" Type="http://schemas.openxmlformats.org/officeDocument/2006/relationships/image" Target="../media/image100.pn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17" Type="http://schemas.openxmlformats.org/officeDocument/2006/relationships/image" Target="../media/image99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5" Type="http://schemas.openxmlformats.org/officeDocument/2006/relationships/image" Target="../media/image97.jpeg"/><Relationship Id="rId10" Type="http://schemas.openxmlformats.org/officeDocument/2006/relationships/image" Target="../media/image92.jpeg"/><Relationship Id="rId19" Type="http://schemas.openxmlformats.org/officeDocument/2006/relationships/image" Target="../media/image101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Relationship Id="rId14" Type="http://schemas.openxmlformats.org/officeDocument/2006/relationships/image" Target="../media/image9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jpeg"/><Relationship Id="rId18" Type="http://schemas.openxmlformats.org/officeDocument/2006/relationships/image" Target="../media/image100.pn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17" Type="http://schemas.openxmlformats.org/officeDocument/2006/relationships/image" Target="../media/image99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5" Type="http://schemas.openxmlformats.org/officeDocument/2006/relationships/image" Target="../media/image97.jpeg"/><Relationship Id="rId10" Type="http://schemas.openxmlformats.org/officeDocument/2006/relationships/image" Target="../media/image92.jpeg"/><Relationship Id="rId19" Type="http://schemas.openxmlformats.org/officeDocument/2006/relationships/image" Target="../media/image101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Relationship Id="rId14" Type="http://schemas.openxmlformats.org/officeDocument/2006/relationships/image" Target="../media/image9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99.jpeg"/><Relationship Id="rId4" Type="http://schemas.openxmlformats.org/officeDocument/2006/relationships/image" Target="../media/image1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18/10/relationships/comments" Target="../comments/modernComment_10E_4C604D74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5.png"/><Relationship Id="rId21" Type="http://schemas.openxmlformats.org/officeDocument/2006/relationships/image" Target="../media/image30.png"/><Relationship Id="rId42" Type="http://schemas.openxmlformats.org/officeDocument/2006/relationships/image" Target="../media/image51.png"/><Relationship Id="rId47" Type="http://schemas.openxmlformats.org/officeDocument/2006/relationships/image" Target="../media/image56.png"/><Relationship Id="rId63" Type="http://schemas.openxmlformats.org/officeDocument/2006/relationships/image" Target="../media/image72.png"/><Relationship Id="rId68" Type="http://schemas.openxmlformats.org/officeDocument/2006/relationships/image" Target="../media/image77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29" Type="http://schemas.openxmlformats.org/officeDocument/2006/relationships/image" Target="../media/image38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32" Type="http://schemas.openxmlformats.org/officeDocument/2006/relationships/image" Target="../media/image41.png"/><Relationship Id="rId37" Type="http://schemas.openxmlformats.org/officeDocument/2006/relationships/image" Target="../media/image46.jpeg"/><Relationship Id="rId40" Type="http://schemas.openxmlformats.org/officeDocument/2006/relationships/image" Target="../media/image49.jpeg"/><Relationship Id="rId45" Type="http://schemas.openxmlformats.org/officeDocument/2006/relationships/image" Target="../media/image54.png"/><Relationship Id="rId53" Type="http://schemas.openxmlformats.org/officeDocument/2006/relationships/image" Target="../media/image62.jpg"/><Relationship Id="rId58" Type="http://schemas.openxmlformats.org/officeDocument/2006/relationships/image" Target="../media/image67.png"/><Relationship Id="rId66" Type="http://schemas.openxmlformats.org/officeDocument/2006/relationships/image" Target="../media/image75.PNG"/><Relationship Id="rId74" Type="http://schemas.openxmlformats.org/officeDocument/2006/relationships/image" Target="../media/image83.png"/><Relationship Id="rId5" Type="http://schemas.openxmlformats.org/officeDocument/2006/relationships/image" Target="../media/image14.png"/><Relationship Id="rId61" Type="http://schemas.openxmlformats.org/officeDocument/2006/relationships/image" Target="../media/image70.jpg"/><Relationship Id="rId19" Type="http://schemas.openxmlformats.org/officeDocument/2006/relationships/image" Target="../media/image2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Relationship Id="rId30" Type="http://schemas.openxmlformats.org/officeDocument/2006/relationships/image" Target="../media/image39.png"/><Relationship Id="rId35" Type="http://schemas.openxmlformats.org/officeDocument/2006/relationships/image" Target="../media/image44.jpeg"/><Relationship Id="rId43" Type="http://schemas.openxmlformats.org/officeDocument/2006/relationships/image" Target="../media/image52.jpeg"/><Relationship Id="rId48" Type="http://schemas.openxmlformats.org/officeDocument/2006/relationships/image" Target="../media/image57.png"/><Relationship Id="rId56" Type="http://schemas.openxmlformats.org/officeDocument/2006/relationships/image" Target="../media/image65.png"/><Relationship Id="rId64" Type="http://schemas.openxmlformats.org/officeDocument/2006/relationships/image" Target="../media/image73.jpg"/><Relationship Id="rId69" Type="http://schemas.openxmlformats.org/officeDocument/2006/relationships/image" Target="../media/image78.tiff"/><Relationship Id="rId8" Type="http://schemas.openxmlformats.org/officeDocument/2006/relationships/image" Target="../media/image17.png"/><Relationship Id="rId51" Type="http://schemas.openxmlformats.org/officeDocument/2006/relationships/image" Target="../media/image60.png"/><Relationship Id="rId72" Type="http://schemas.openxmlformats.org/officeDocument/2006/relationships/image" Target="../media/image81.jpeg"/><Relationship Id="rId3" Type="http://schemas.openxmlformats.org/officeDocument/2006/relationships/image" Target="../media/image12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jpeg"/><Relationship Id="rId33" Type="http://schemas.openxmlformats.org/officeDocument/2006/relationships/image" Target="../media/image42.png"/><Relationship Id="rId38" Type="http://schemas.openxmlformats.org/officeDocument/2006/relationships/image" Target="../media/image47.gif"/><Relationship Id="rId46" Type="http://schemas.openxmlformats.org/officeDocument/2006/relationships/image" Target="../media/image55.png"/><Relationship Id="rId59" Type="http://schemas.openxmlformats.org/officeDocument/2006/relationships/image" Target="../media/image68.png"/><Relationship Id="rId67" Type="http://schemas.openxmlformats.org/officeDocument/2006/relationships/image" Target="../media/image76.png"/><Relationship Id="rId20" Type="http://schemas.openxmlformats.org/officeDocument/2006/relationships/image" Target="../media/image29.png"/><Relationship Id="rId41" Type="http://schemas.openxmlformats.org/officeDocument/2006/relationships/image" Target="../media/image50.png"/><Relationship Id="rId54" Type="http://schemas.openxmlformats.org/officeDocument/2006/relationships/image" Target="../media/image63.png"/><Relationship Id="rId62" Type="http://schemas.openxmlformats.org/officeDocument/2006/relationships/image" Target="../media/image71.png"/><Relationship Id="rId70" Type="http://schemas.openxmlformats.org/officeDocument/2006/relationships/image" Target="../media/image79.png"/><Relationship Id="rId75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jpeg"/><Relationship Id="rId36" Type="http://schemas.openxmlformats.org/officeDocument/2006/relationships/image" Target="../media/image45.jpeg"/><Relationship Id="rId49" Type="http://schemas.openxmlformats.org/officeDocument/2006/relationships/image" Target="../media/image58.png"/><Relationship Id="rId57" Type="http://schemas.openxmlformats.org/officeDocument/2006/relationships/image" Target="../media/image66.png"/><Relationship Id="rId10" Type="http://schemas.openxmlformats.org/officeDocument/2006/relationships/image" Target="../media/image19.png"/><Relationship Id="rId31" Type="http://schemas.openxmlformats.org/officeDocument/2006/relationships/image" Target="../media/image40.jpeg"/><Relationship Id="rId44" Type="http://schemas.openxmlformats.org/officeDocument/2006/relationships/image" Target="../media/image53.png"/><Relationship Id="rId52" Type="http://schemas.openxmlformats.org/officeDocument/2006/relationships/image" Target="../media/image61.png"/><Relationship Id="rId60" Type="http://schemas.openxmlformats.org/officeDocument/2006/relationships/image" Target="../media/image69.png"/><Relationship Id="rId65" Type="http://schemas.openxmlformats.org/officeDocument/2006/relationships/image" Target="../media/image74.png"/><Relationship Id="rId73" Type="http://schemas.openxmlformats.org/officeDocument/2006/relationships/image" Target="../media/image82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9" Type="http://schemas.openxmlformats.org/officeDocument/2006/relationships/image" Target="../media/image48.jpeg"/><Relationship Id="rId34" Type="http://schemas.openxmlformats.org/officeDocument/2006/relationships/image" Target="../media/image43.gif"/><Relationship Id="rId50" Type="http://schemas.openxmlformats.org/officeDocument/2006/relationships/image" Target="../media/image59.png"/><Relationship Id="rId55" Type="http://schemas.openxmlformats.org/officeDocument/2006/relationships/image" Target="../media/image64.jpg"/><Relationship Id="rId7" Type="http://schemas.openxmlformats.org/officeDocument/2006/relationships/image" Target="../media/image16.png"/><Relationship Id="rId71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jpeg"/><Relationship Id="rId18" Type="http://schemas.openxmlformats.org/officeDocument/2006/relationships/image" Target="../media/image100.pn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17" Type="http://schemas.openxmlformats.org/officeDocument/2006/relationships/image" Target="../media/image99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5" Type="http://schemas.openxmlformats.org/officeDocument/2006/relationships/image" Target="../media/image97.jpeg"/><Relationship Id="rId10" Type="http://schemas.openxmlformats.org/officeDocument/2006/relationships/image" Target="../media/image92.jpeg"/><Relationship Id="rId19" Type="http://schemas.openxmlformats.org/officeDocument/2006/relationships/image" Target="../media/image101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Relationship Id="rId14" Type="http://schemas.openxmlformats.org/officeDocument/2006/relationships/image" Target="../media/image9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F01C-7F9C-4EE0-98CA-127E7DB9C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041864"/>
            <a:ext cx="12192000" cy="2387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Baskerville Old Face" panose="02020602080505020303" pitchFamily="18" charset="0"/>
              </a:rPr>
              <a:t>City of Miami Gardens</a:t>
            </a:r>
            <a:b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Baskerville Old Face" panose="02020602080505020303" pitchFamily="18" charset="0"/>
              </a:rPr>
            </a:b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Baskerville Old Face" panose="02020602080505020303" pitchFamily="18" charset="0"/>
              </a:rPr>
              <a:t>Live Healthy Miami Gardens (LHMG)</a:t>
            </a:r>
            <a:r>
              <a:rPr lang="en-US" sz="40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 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75B84E-96E7-4070-88B1-5C30B6AC50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867039"/>
            <a:ext cx="12192000" cy="198192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Jacksonville City Council 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October 27, 2022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Presenter:  Thamara Labrousse, Program Director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39D0D6-2560-446C-9B3B-E478561CA0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2"/>
          <a:stretch/>
        </p:blipFill>
        <p:spPr>
          <a:xfrm>
            <a:off x="0" y="0"/>
            <a:ext cx="12192000" cy="4021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774D3B-83A3-40C0-B7B1-59C8F440B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94" y="5063107"/>
            <a:ext cx="1649092" cy="10255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2785DD-CEA1-46F0-98B8-22D4E617D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852" y="5917613"/>
            <a:ext cx="1156575" cy="867172"/>
          </a:xfrm>
          <a:prstGeom prst="rect">
            <a:avLst/>
          </a:prstGeom>
        </p:spPr>
      </p:pic>
      <p:pic>
        <p:nvPicPr>
          <p:cNvPr id="10" name="Picture 9" descr="C:\Users\ADMIN\Downloads\Official Logo JPEG (2).jpg">
            <a:extLst>
              <a:ext uri="{FF2B5EF4-FFF2-40B4-BE49-F238E27FC236}">
                <a16:creationId xmlns:a16="http://schemas.microsoft.com/office/drawing/2014/main" id="{41578386-D5FF-4156-8FF6-E0E89E6A8D2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852" y="4086808"/>
            <a:ext cx="1228793" cy="1140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9775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93295"/>
            <a:ext cx="12192000" cy="548639"/>
          </a:xfrm>
        </p:spPr>
        <p:txBody>
          <a:bodyPr>
            <a:no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Data Gathering Process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5439637"/>
              </p:ext>
            </p:extLst>
          </p:nvPr>
        </p:nvGraphicFramePr>
        <p:xfrm>
          <a:off x="176419" y="0"/>
          <a:ext cx="11839161" cy="3282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683FB5A4-0939-4953-B19E-A4FADFC725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5427146"/>
              </p:ext>
            </p:extLst>
          </p:nvPr>
        </p:nvGraphicFramePr>
        <p:xfrm>
          <a:off x="176418" y="2710755"/>
          <a:ext cx="11839161" cy="3163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535625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14">
            <a:extLst>
              <a:ext uri="{FF2B5EF4-FFF2-40B4-BE49-F238E27FC236}">
                <a16:creationId xmlns:a16="http://schemas.microsoft.com/office/drawing/2014/main" id="{379F94BC-99DD-42B5-8175-BD2C915469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3962269"/>
              </p:ext>
            </p:extLst>
          </p:nvPr>
        </p:nvGraphicFramePr>
        <p:xfrm>
          <a:off x="304800" y="1498059"/>
          <a:ext cx="5505856" cy="500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7B5C6C25-34D4-44FB-9295-1491B884A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1438"/>
            <a:ext cx="6731540" cy="1325563"/>
          </a:xfrm>
        </p:spPr>
        <p:txBody>
          <a:bodyPr>
            <a:no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  <a:latin typeface="Baskerville Old Face" panose="02020602080505020303" pitchFamily="18" charset="0"/>
              </a:rPr>
              <a:t>Health Impact Areas of Focus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7E4D96-3BE5-4B12-A69C-F6C2C77DE8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1345" y="0"/>
            <a:ext cx="581065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30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0C0470-2F48-4918-8FB1-EA97B7DD17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54"/>
          <a:stretch/>
        </p:blipFill>
        <p:spPr>
          <a:xfrm>
            <a:off x="3488636" y="214008"/>
            <a:ext cx="8486114" cy="64299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70C287-DD8B-4810-A2F6-90B160983CB2}"/>
              </a:ext>
            </a:extLst>
          </p:cNvPr>
          <p:cNvSpPr/>
          <p:nvPr/>
        </p:nvSpPr>
        <p:spPr>
          <a:xfrm>
            <a:off x="217251" y="2001141"/>
            <a:ext cx="317777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Root cause analysis</a:t>
            </a:r>
          </a:p>
          <a:p>
            <a:pPr marL="457200" lvl="0" indent="-4572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Unified Measurement</a:t>
            </a:r>
          </a:p>
          <a:p>
            <a:pPr marL="457200" lvl="0" indent="-4572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Resource Development</a:t>
            </a:r>
          </a:p>
          <a:p>
            <a:pPr marL="457200" lvl="0" indent="-4572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1607867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7A58FD-582E-48B4-98EC-5A0F98909A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1" b="3030"/>
          <a:stretch/>
        </p:blipFill>
        <p:spPr>
          <a:xfrm>
            <a:off x="0" y="-83127"/>
            <a:ext cx="12164292" cy="68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30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>
            <a:extLst>
              <a:ext uri="{FF2B5EF4-FFF2-40B4-BE49-F238E27FC236}">
                <a16:creationId xmlns:a16="http://schemas.microsoft.com/office/drawing/2014/main" id="{22D23C6F-54EF-2143-BDD4-EA52756A2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89"/>
          <a:stretch/>
        </p:blipFill>
        <p:spPr bwMode="auto">
          <a:xfrm>
            <a:off x="92282" y="2055651"/>
            <a:ext cx="2561688" cy="164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C0116E06-0781-AB4E-A435-78510305E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5" y="155735"/>
            <a:ext cx="2561688" cy="189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ve Healthy Miami Gardens – Urban Health Partnerships">
            <a:extLst>
              <a:ext uri="{FF2B5EF4-FFF2-40B4-BE49-F238E27FC236}">
                <a16:creationId xmlns:a16="http://schemas.microsoft.com/office/drawing/2014/main" id="{270AB970-95AD-BB42-BAF5-53FB04756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67"/>
          <a:stretch/>
        </p:blipFill>
        <p:spPr bwMode="auto">
          <a:xfrm>
            <a:off x="10873408" y="5997827"/>
            <a:ext cx="1296909" cy="78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4">
            <a:extLst>
              <a:ext uri="{FF2B5EF4-FFF2-40B4-BE49-F238E27FC236}">
                <a16:creationId xmlns:a16="http://schemas.microsoft.com/office/drawing/2014/main" id="{6ADFA637-41D9-744F-9CBF-7E0AF24D5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328" y="145461"/>
            <a:ext cx="9208404" cy="90877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elvetica" panose="020B0604020202020204" pitchFamily="34" charset="0"/>
                <a:ea typeface="Helvetica Neue" panose="02000503000000020004" pitchFamily="2" charset="0"/>
                <a:cs typeface="Helvetica" panose="020B0604020202020204" pitchFamily="34" charset="0"/>
              </a:rPr>
              <a:t>Policy, System &amp; Environment (PSE)</a:t>
            </a:r>
          </a:p>
        </p:txBody>
      </p:sp>
      <p:sp>
        <p:nvSpPr>
          <p:cNvPr id="37" name="Content Placeholder 20">
            <a:extLst>
              <a:ext uri="{FF2B5EF4-FFF2-40B4-BE49-F238E27FC236}">
                <a16:creationId xmlns:a16="http://schemas.microsoft.com/office/drawing/2014/main" id="{63A7E448-0DFF-714A-92B0-B297F5F7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7824" y="1381046"/>
            <a:ext cx="8993911" cy="5189179"/>
          </a:xfrm>
        </p:spPr>
        <p:txBody>
          <a:bodyPr>
            <a:noAutofit/>
          </a:bodyPr>
          <a:lstStyle/>
          <a:p>
            <a:pPr marL="735013" lvl="0" indent="-735013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  <a:t>PSE (Policy, System &amp; Environmental) change approaches seek to go beyond programming and into the systems that create the structures in which we work, live and play.</a:t>
            </a:r>
          </a:p>
          <a:p>
            <a:pPr marL="735013" lvl="0" indent="-735013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  <a:t>PSE strategies are designed to promote healthy behaviors by making healthy choices readily available and easily accessible in the community. </a:t>
            </a:r>
          </a:p>
          <a:p>
            <a:pPr marL="735013" lvl="0" indent="-735013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  <a:t>PSE approach should seek to reach populations and uncover strategies for   impact that are sustainable. </a:t>
            </a:r>
          </a:p>
          <a:p>
            <a:pPr marL="735013" lvl="0" indent="-735013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  <a:t>Incorporation of strategies in City’s existing                   plans and priorities. </a:t>
            </a:r>
          </a:p>
          <a:p>
            <a:pPr marL="735013" lvl="0" indent="-735013"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n-US" sz="3000" dirty="0">
              <a:solidFill>
                <a:srgbClr val="00B050"/>
              </a:solidFill>
              <a:latin typeface="Georgia" panose="02040502050405020303" pitchFamily="18" charset="0"/>
            </a:endParaRPr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D7ABE0D1-5B51-7B4F-BAE2-C74D1EB42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22"/>
          <a:stretch/>
        </p:blipFill>
        <p:spPr bwMode="auto">
          <a:xfrm>
            <a:off x="99942" y="3696623"/>
            <a:ext cx="2525820" cy="120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BEEC23FD-C189-DB4A-99A5-46D0DECB9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5" y="4902668"/>
            <a:ext cx="2525820" cy="17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614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ive Healthy Miami Gardens – Urban Health Partnerships">
            <a:extLst>
              <a:ext uri="{FF2B5EF4-FFF2-40B4-BE49-F238E27FC236}">
                <a16:creationId xmlns:a16="http://schemas.microsoft.com/office/drawing/2014/main" id="{270AB970-95AD-BB42-BAF5-53FB04756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67"/>
          <a:stretch/>
        </p:blipFill>
        <p:spPr bwMode="auto">
          <a:xfrm>
            <a:off x="89543" y="71399"/>
            <a:ext cx="1152850" cy="69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4">
            <a:extLst>
              <a:ext uri="{FF2B5EF4-FFF2-40B4-BE49-F238E27FC236}">
                <a16:creationId xmlns:a16="http://schemas.microsoft.com/office/drawing/2014/main" id="{9AFF9A9E-957E-D64C-95D9-6EF89A85D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366067" cy="1325563"/>
          </a:xfrm>
        </p:spPr>
        <p:txBody>
          <a:bodyPr>
            <a:no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Programs Vs. PSE Changes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293AAE-E8CD-4D4C-9131-3E68D89B2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79" y="1690688"/>
            <a:ext cx="3866232" cy="82391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Programs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D7604-313C-4C96-A875-30426EA22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8872" y="2836103"/>
            <a:ext cx="3866232" cy="368458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One time</a:t>
            </a:r>
          </a:p>
          <a:p>
            <a:r>
              <a:rPr lang="en-US" dirty="0">
                <a:solidFill>
                  <a:schemeClr val="bg1"/>
                </a:solidFill>
              </a:rPr>
              <a:t>Often results in only short-term behavior</a:t>
            </a:r>
          </a:p>
          <a:p>
            <a:r>
              <a:rPr lang="en-US" dirty="0">
                <a:solidFill>
                  <a:schemeClr val="bg1"/>
                </a:solidFill>
              </a:rPr>
              <a:t>Individual level</a:t>
            </a:r>
          </a:p>
          <a:p>
            <a:r>
              <a:rPr lang="en-US" dirty="0">
                <a:solidFill>
                  <a:schemeClr val="bg1"/>
                </a:solidFill>
              </a:rPr>
              <a:t>Not part of ongoing plan</a:t>
            </a:r>
          </a:p>
          <a:p>
            <a:r>
              <a:rPr lang="en-US" dirty="0">
                <a:solidFill>
                  <a:schemeClr val="bg1"/>
                </a:solidFill>
              </a:rPr>
              <a:t>Non-sustaining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D390D-EDA3-41EE-A0BC-624869802B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83033" y="1690688"/>
            <a:ext cx="4084983" cy="82391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Policy, Systems &amp; Environmental Change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5B80E1-2B51-49D7-90F1-7C90983037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61582" y="2878411"/>
            <a:ext cx="4084983" cy="368458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Ongoing </a:t>
            </a:r>
          </a:p>
          <a:p>
            <a:r>
              <a:rPr lang="en-US" dirty="0">
                <a:solidFill>
                  <a:schemeClr val="bg1"/>
                </a:solidFill>
              </a:rPr>
              <a:t>Often produces behavior change over time</a:t>
            </a:r>
          </a:p>
          <a:p>
            <a:r>
              <a:rPr lang="en-US" dirty="0">
                <a:solidFill>
                  <a:schemeClr val="bg1"/>
                </a:solidFill>
              </a:rPr>
              <a:t>Policy level</a:t>
            </a:r>
          </a:p>
          <a:p>
            <a:r>
              <a:rPr lang="en-US" dirty="0">
                <a:solidFill>
                  <a:schemeClr val="bg1"/>
                </a:solidFill>
              </a:rPr>
              <a:t>Part of an ongoing plan</a:t>
            </a:r>
          </a:p>
          <a:p>
            <a:r>
              <a:rPr lang="en-US" dirty="0">
                <a:solidFill>
                  <a:schemeClr val="bg1"/>
                </a:solidFill>
              </a:rPr>
              <a:t>Long term</a:t>
            </a:r>
          </a:p>
          <a:p>
            <a:r>
              <a:rPr lang="en-US" dirty="0">
                <a:solidFill>
                  <a:schemeClr val="bg1"/>
                </a:solidFill>
              </a:rPr>
              <a:t>sustaining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9F475DD1-0E70-654F-82EF-D55D02392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04"/>
          <a:stretch/>
        </p:blipFill>
        <p:spPr bwMode="auto">
          <a:xfrm>
            <a:off x="9366067" y="228465"/>
            <a:ext cx="2491038" cy="175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D7744994-DEDC-C64D-9A35-F57936B19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3"/>
          <a:stretch/>
        </p:blipFill>
        <p:spPr bwMode="auto">
          <a:xfrm>
            <a:off x="9366067" y="1981991"/>
            <a:ext cx="2491038" cy="179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8">
            <a:extLst>
              <a:ext uri="{FF2B5EF4-FFF2-40B4-BE49-F238E27FC236}">
                <a16:creationId xmlns:a16="http://schemas.microsoft.com/office/drawing/2014/main" id="{608A93CB-1404-3347-97FC-F32DC59CA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6" t="14036" b="11961"/>
          <a:stretch/>
        </p:blipFill>
        <p:spPr bwMode="auto">
          <a:xfrm>
            <a:off x="9366067" y="3770394"/>
            <a:ext cx="2491038" cy="166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2">
            <a:extLst>
              <a:ext uri="{FF2B5EF4-FFF2-40B4-BE49-F238E27FC236}">
                <a16:creationId xmlns:a16="http://schemas.microsoft.com/office/drawing/2014/main" id="{AA1094ED-74C4-DA4C-9650-A05D482243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5" b="13319"/>
          <a:stretch/>
        </p:blipFill>
        <p:spPr bwMode="auto">
          <a:xfrm>
            <a:off x="9368403" y="5437735"/>
            <a:ext cx="2496276" cy="119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673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6" name="Picture 42">
            <a:extLst>
              <a:ext uri="{FF2B5EF4-FFF2-40B4-BE49-F238E27FC236}">
                <a16:creationId xmlns:a16="http://schemas.microsoft.com/office/drawing/2014/main" id="{042581A2-C159-A242-93C0-33B585120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7" b="-1"/>
          <a:stretch/>
        </p:blipFill>
        <p:spPr bwMode="auto">
          <a:xfrm>
            <a:off x="5193495" y="5475500"/>
            <a:ext cx="1943202" cy="121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>
            <a:extLst>
              <a:ext uri="{FF2B5EF4-FFF2-40B4-BE49-F238E27FC236}">
                <a16:creationId xmlns:a16="http://schemas.microsoft.com/office/drawing/2014/main" id="{6729915A-5BAD-5942-B06D-13B7C14F4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61" y="136573"/>
            <a:ext cx="1949337" cy="130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>
            <a:extLst>
              <a:ext uri="{FF2B5EF4-FFF2-40B4-BE49-F238E27FC236}">
                <a16:creationId xmlns:a16="http://schemas.microsoft.com/office/drawing/2014/main" id="{A9013D89-0EFD-EC46-9CDF-3AC2BC139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523" y="136575"/>
            <a:ext cx="2278720" cy="128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>
            <a:extLst>
              <a:ext uri="{FF2B5EF4-FFF2-40B4-BE49-F238E27FC236}">
                <a16:creationId xmlns:a16="http://schemas.microsoft.com/office/drawing/2014/main" id="{483A8FE6-8E40-D845-8E11-19001EDD3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594" y="5471603"/>
            <a:ext cx="2592178" cy="121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>
            <a:extLst>
              <a:ext uri="{FF2B5EF4-FFF2-40B4-BE49-F238E27FC236}">
                <a16:creationId xmlns:a16="http://schemas.microsoft.com/office/drawing/2014/main" id="{59B4B9BC-0621-A844-8E36-371216EE7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243" y="136573"/>
            <a:ext cx="1682141" cy="126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>
            <a:extLst>
              <a:ext uri="{FF2B5EF4-FFF2-40B4-BE49-F238E27FC236}">
                <a16:creationId xmlns:a16="http://schemas.microsoft.com/office/drawing/2014/main" id="{C4EEAB9D-25CC-304F-912B-1BBCFC59F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2" r="36117"/>
          <a:stretch/>
        </p:blipFill>
        <p:spPr bwMode="auto">
          <a:xfrm>
            <a:off x="123913" y="4320793"/>
            <a:ext cx="1305313" cy="236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2" name="Picture 28">
            <a:extLst>
              <a:ext uri="{FF2B5EF4-FFF2-40B4-BE49-F238E27FC236}">
                <a16:creationId xmlns:a16="http://schemas.microsoft.com/office/drawing/2014/main" id="{0BB8E749-BC94-5D4B-BB86-EA8670118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6" t="22022" r="9809"/>
          <a:stretch/>
        </p:blipFill>
        <p:spPr bwMode="auto">
          <a:xfrm>
            <a:off x="124391" y="1444129"/>
            <a:ext cx="1302135" cy="181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" name="Picture 30">
            <a:extLst>
              <a:ext uri="{FF2B5EF4-FFF2-40B4-BE49-F238E27FC236}">
                <a16:creationId xmlns:a16="http://schemas.microsoft.com/office/drawing/2014/main" id="{B6D32A10-154A-CF46-891D-3D15D4C9D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7995" r="20880" b="6808"/>
          <a:stretch/>
        </p:blipFill>
        <p:spPr bwMode="auto">
          <a:xfrm>
            <a:off x="4018465" y="5501252"/>
            <a:ext cx="1170240" cy="119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6" name="Picture 32">
            <a:extLst>
              <a:ext uri="{FF2B5EF4-FFF2-40B4-BE49-F238E27FC236}">
                <a16:creationId xmlns:a16="http://schemas.microsoft.com/office/drawing/2014/main" id="{96D5DBBC-6EB7-AD4E-BA63-1F4C244C6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" r="2175"/>
          <a:stretch/>
        </p:blipFill>
        <p:spPr bwMode="auto">
          <a:xfrm>
            <a:off x="10778387" y="1405005"/>
            <a:ext cx="1310432" cy="187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8" name="Picture 34">
            <a:extLst>
              <a:ext uri="{FF2B5EF4-FFF2-40B4-BE49-F238E27FC236}">
                <a16:creationId xmlns:a16="http://schemas.microsoft.com/office/drawing/2014/main" id="{3F1A59C7-6AFF-294D-9DDE-DA3C2E0FE9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70"/>
          <a:stretch/>
        </p:blipFill>
        <p:spPr bwMode="auto">
          <a:xfrm>
            <a:off x="122392" y="3262271"/>
            <a:ext cx="1269042" cy="105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2" name="Picture 38">
            <a:extLst>
              <a:ext uri="{FF2B5EF4-FFF2-40B4-BE49-F238E27FC236}">
                <a16:creationId xmlns:a16="http://schemas.microsoft.com/office/drawing/2014/main" id="{53239AB8-39AF-B646-8C4D-2913440FF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385" y="136573"/>
            <a:ext cx="1902648" cy="126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4" name="Picture 40">
            <a:extLst>
              <a:ext uri="{FF2B5EF4-FFF2-40B4-BE49-F238E27FC236}">
                <a16:creationId xmlns:a16="http://schemas.microsoft.com/office/drawing/2014/main" id="{536BD269-E28F-734A-AF6C-5C4EE5F3D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263" y="136871"/>
            <a:ext cx="1949337" cy="129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8" name="Picture 44">
            <a:extLst>
              <a:ext uri="{FF2B5EF4-FFF2-40B4-BE49-F238E27FC236}">
                <a16:creationId xmlns:a16="http://schemas.microsoft.com/office/drawing/2014/main" id="{042F7ADA-A6C0-834A-A3CE-1F3A34298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t="15645"/>
          <a:stretch/>
        </p:blipFill>
        <p:spPr bwMode="auto">
          <a:xfrm>
            <a:off x="10753766" y="4967263"/>
            <a:ext cx="1345223" cy="173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0" name="Picture 46">
            <a:extLst>
              <a:ext uri="{FF2B5EF4-FFF2-40B4-BE49-F238E27FC236}">
                <a16:creationId xmlns:a16="http://schemas.microsoft.com/office/drawing/2014/main" id="{85DAB668-5717-E046-92B9-6F7270089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3" b="6926"/>
          <a:stretch/>
        </p:blipFill>
        <p:spPr bwMode="auto">
          <a:xfrm>
            <a:off x="9860580" y="138205"/>
            <a:ext cx="2238515" cy="126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A01115E-38F8-2C4C-BD1A-B09C8EAC57C8}"/>
              </a:ext>
            </a:extLst>
          </p:cNvPr>
          <p:cNvCxnSpPr>
            <a:cxnSpLocks/>
          </p:cNvCxnSpPr>
          <p:nvPr/>
        </p:nvCxnSpPr>
        <p:spPr>
          <a:xfrm>
            <a:off x="1411760" y="1436738"/>
            <a:ext cx="9366626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AD32FDF-6A5C-2C4F-95EF-8717EE549FF1}"/>
              </a:ext>
            </a:extLst>
          </p:cNvPr>
          <p:cNvCxnSpPr>
            <a:cxnSpLocks/>
          </p:cNvCxnSpPr>
          <p:nvPr/>
        </p:nvCxnSpPr>
        <p:spPr>
          <a:xfrm flipV="1">
            <a:off x="10747563" y="1436740"/>
            <a:ext cx="1" cy="4040163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9BBEC0-6881-5040-979C-10F1BDF539E2}"/>
              </a:ext>
            </a:extLst>
          </p:cNvPr>
          <p:cNvCxnSpPr>
            <a:cxnSpLocks/>
          </p:cNvCxnSpPr>
          <p:nvPr/>
        </p:nvCxnSpPr>
        <p:spPr>
          <a:xfrm>
            <a:off x="1437396" y="1404734"/>
            <a:ext cx="0" cy="4073387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92" name="Picture 48">
            <a:extLst>
              <a:ext uri="{FF2B5EF4-FFF2-40B4-BE49-F238E27FC236}">
                <a16:creationId xmlns:a16="http://schemas.microsoft.com/office/drawing/2014/main" id="{8C2EC2E9-5E7C-EE4C-89E7-44810023E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6" b="11961"/>
          <a:stretch/>
        </p:blipFill>
        <p:spPr bwMode="auto">
          <a:xfrm>
            <a:off x="7136697" y="5475496"/>
            <a:ext cx="1545663" cy="122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4" name="Picture 50">
            <a:extLst>
              <a:ext uri="{FF2B5EF4-FFF2-40B4-BE49-F238E27FC236}">
                <a16:creationId xmlns:a16="http://schemas.microsoft.com/office/drawing/2014/main" id="{7361C564-198B-3243-8367-A9699C45B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740" y="3253890"/>
            <a:ext cx="1304368" cy="171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6" name="Picture 52">
            <a:extLst>
              <a:ext uri="{FF2B5EF4-FFF2-40B4-BE49-F238E27FC236}">
                <a16:creationId xmlns:a16="http://schemas.microsoft.com/office/drawing/2014/main" id="{722D3229-932F-D743-B621-E03D65FEB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19"/>
          <a:stretch/>
        </p:blipFill>
        <p:spPr bwMode="auto">
          <a:xfrm>
            <a:off x="8669447" y="5497723"/>
            <a:ext cx="2084424" cy="120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043F74-15A4-C145-AF88-2471110579A8}"/>
              </a:ext>
            </a:extLst>
          </p:cNvPr>
          <p:cNvCxnSpPr>
            <a:cxnSpLocks/>
          </p:cNvCxnSpPr>
          <p:nvPr/>
        </p:nvCxnSpPr>
        <p:spPr>
          <a:xfrm>
            <a:off x="1427122" y="5451150"/>
            <a:ext cx="9359433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1760" y="2247595"/>
            <a:ext cx="91471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Franklin Gothic Demi" panose="020B0703020102020204" pitchFamily="34" charset="0"/>
              </a:rPr>
              <a:t>Community</a:t>
            </a:r>
          </a:p>
          <a:p>
            <a:pPr algn="ctr"/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Franklin Gothic Demi" panose="020B0703020102020204" pitchFamily="34" charset="0"/>
              </a:rPr>
              <a:t> Engagement &amp; Input </a:t>
            </a:r>
            <a:endParaRPr lang="en-US" sz="6000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643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8A259-374F-4B68-A37B-EA55E4E46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52987-97D5-47DA-AA15-D3F1602D8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985F1E-A090-44F9-AE31-F17E66D0E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8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8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ive Healthy Miami Gardens – Urban Health Partnerships">
            <a:extLst>
              <a:ext uri="{FF2B5EF4-FFF2-40B4-BE49-F238E27FC236}">
                <a16:creationId xmlns:a16="http://schemas.microsoft.com/office/drawing/2014/main" id="{270AB970-95AD-BB42-BAF5-53FB04756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67"/>
          <a:stretch/>
        </p:blipFill>
        <p:spPr bwMode="auto">
          <a:xfrm>
            <a:off x="10659538" y="6077527"/>
            <a:ext cx="1149350" cy="69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4">
            <a:extLst>
              <a:ext uri="{FF2B5EF4-FFF2-40B4-BE49-F238E27FC236}">
                <a16:creationId xmlns:a16="http://schemas.microsoft.com/office/drawing/2014/main" id="{6ADFA637-41D9-744F-9CBF-7E0AF24D5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6676"/>
            <a:ext cx="6804593" cy="9087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Helvetica" panose="020B0604020202020204" pitchFamily="34" charset="0"/>
                <a:ea typeface="Helvetica Neue" panose="02000503000000020004" pitchFamily="2" charset="0"/>
                <a:cs typeface="Helvetica" panose="020B0604020202020204" pitchFamily="34" charset="0"/>
              </a:rPr>
              <a:t>Other Community </a:t>
            </a:r>
            <a:br>
              <a:rPr lang="en-US" sz="5000" b="1" dirty="0">
                <a:solidFill>
                  <a:schemeClr val="bg1"/>
                </a:solidFill>
                <a:latin typeface="Helvetica" panose="020B0604020202020204" pitchFamily="34" charset="0"/>
                <a:ea typeface="Helvetica Neue" panose="02000503000000020004" pitchFamily="2" charset="0"/>
                <a:cs typeface="Helvetica" panose="020B0604020202020204" pitchFamily="34" charset="0"/>
              </a:rPr>
            </a:br>
            <a:r>
              <a:rPr lang="en-US" sz="5000" b="1" dirty="0">
                <a:solidFill>
                  <a:schemeClr val="bg1"/>
                </a:solidFill>
                <a:latin typeface="Helvetica" panose="020B0604020202020204" pitchFamily="34" charset="0"/>
                <a:ea typeface="Helvetica Neue" panose="02000503000000020004" pitchFamily="2" charset="0"/>
                <a:cs typeface="Helvetica" panose="020B0604020202020204" pitchFamily="34" charset="0"/>
              </a:rPr>
              <a:t>Input Efforts</a:t>
            </a:r>
          </a:p>
        </p:txBody>
      </p:sp>
      <p:sp>
        <p:nvSpPr>
          <p:cNvPr id="37" name="Content Placeholder 20">
            <a:extLst>
              <a:ext uri="{FF2B5EF4-FFF2-40B4-BE49-F238E27FC236}">
                <a16:creationId xmlns:a16="http://schemas.microsoft.com/office/drawing/2014/main" id="{63A7E448-0DFF-714A-92B0-B297F5F7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8" y="2055837"/>
            <a:ext cx="6639118" cy="4523868"/>
          </a:xfrm>
        </p:spPr>
        <p:txBody>
          <a:bodyPr>
            <a:noAutofit/>
          </a:bodyPr>
          <a:lstStyle/>
          <a:p>
            <a:pPr marL="735013" lvl="0" indent="-735013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Community Check-In Process</a:t>
            </a:r>
          </a:p>
          <a:p>
            <a:pPr marL="1649413" lvl="2" indent="-735013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Surveys and Focus Groups</a:t>
            </a:r>
          </a:p>
          <a:p>
            <a:pPr marL="735013" lvl="0" indent="-735013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Development of Community Action Plan (CAP) </a:t>
            </a:r>
          </a:p>
          <a:p>
            <a:pPr marL="1649413" lvl="2" indent="-735013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Selection of  Health Impact Areas (HIAs)</a:t>
            </a:r>
          </a:p>
          <a:p>
            <a:pPr marL="1649413" lvl="2" indent="-735013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Prioritization of Strategies </a:t>
            </a:r>
          </a:p>
          <a:p>
            <a:pPr marL="735013" lvl="0" indent="-735013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Faith-Based Community Study </a:t>
            </a:r>
          </a:p>
          <a:p>
            <a:pPr marL="735013" indent="-735013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Diabetes Survey</a:t>
            </a:r>
          </a:p>
          <a:p>
            <a:pPr marL="735013" indent="-735013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Constant communication, neutral facilitation &amp; coordination</a:t>
            </a:r>
          </a:p>
          <a:p>
            <a:pPr marL="735013" lvl="0" indent="-735013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FFC5BB-A6EA-48CD-AB58-FE5BA482C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593" y="0"/>
            <a:ext cx="5466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47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ive Healthy Miami Gardens – Urban Health Partnerships">
            <a:extLst>
              <a:ext uri="{FF2B5EF4-FFF2-40B4-BE49-F238E27FC236}">
                <a16:creationId xmlns:a16="http://schemas.microsoft.com/office/drawing/2014/main" id="{270AB970-95AD-BB42-BAF5-53FB04756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67"/>
          <a:stretch/>
        </p:blipFill>
        <p:spPr bwMode="auto">
          <a:xfrm>
            <a:off x="116701" y="138544"/>
            <a:ext cx="1317910" cy="79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9F475DD1-0E70-654F-82EF-D55D02392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04"/>
          <a:stretch/>
        </p:blipFill>
        <p:spPr bwMode="auto">
          <a:xfrm>
            <a:off x="9366067" y="228465"/>
            <a:ext cx="2491038" cy="175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D7744994-DEDC-C64D-9A35-F57936B19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3"/>
          <a:stretch/>
        </p:blipFill>
        <p:spPr bwMode="auto">
          <a:xfrm>
            <a:off x="9366067" y="1981991"/>
            <a:ext cx="2491038" cy="179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8">
            <a:extLst>
              <a:ext uri="{FF2B5EF4-FFF2-40B4-BE49-F238E27FC236}">
                <a16:creationId xmlns:a16="http://schemas.microsoft.com/office/drawing/2014/main" id="{608A93CB-1404-3347-97FC-F32DC59CA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6" t="14036" b="11961"/>
          <a:stretch/>
        </p:blipFill>
        <p:spPr bwMode="auto">
          <a:xfrm>
            <a:off x="9366067" y="3770394"/>
            <a:ext cx="2491038" cy="166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2">
            <a:extLst>
              <a:ext uri="{FF2B5EF4-FFF2-40B4-BE49-F238E27FC236}">
                <a16:creationId xmlns:a16="http://schemas.microsoft.com/office/drawing/2014/main" id="{AA1094ED-74C4-DA4C-9650-A05D482243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5" b="13319"/>
          <a:stretch/>
        </p:blipFill>
        <p:spPr bwMode="auto">
          <a:xfrm>
            <a:off x="9368403" y="5437735"/>
            <a:ext cx="2496276" cy="119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0350E0-3E04-4409-AB44-72B669EB7F59}"/>
              </a:ext>
            </a:extLst>
          </p:cNvPr>
          <p:cNvSpPr/>
          <p:nvPr/>
        </p:nvSpPr>
        <p:spPr>
          <a:xfrm>
            <a:off x="242145" y="1536427"/>
            <a:ext cx="8971429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50">
              <a:tabLst>
                <a:tab pos="4740275" algn="l"/>
              </a:tabLst>
            </a:pPr>
            <a:r>
              <a:rPr lang="en-US" sz="4000" b="1" dirty="0">
                <a:solidFill>
                  <a:schemeClr val="bg1"/>
                </a:solidFill>
                <a:latin typeface="Candara" panose="020E0502030303020204" pitchFamily="34" charset="0"/>
              </a:rPr>
              <a:t>Emphasis is placed on: 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Working with neighborhood residents as leaders, “owners” and implementers of neighborhood transformation efforts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Community stakeholders and residents are engaged in every part of the process including holding leadership roles and capacity building to strengthen skills/knowledge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Creating strategic and accountable partnerships that engage multiple sectors and share accountability for results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Joint Decision Making 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Collecting, analyzing and using data for learning and accountability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Building public and political will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Deepening organizational and leadership capacity</a:t>
            </a:r>
          </a:p>
          <a:p>
            <a:pPr marL="914400" lvl="1" indent="-457200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US" sz="3000" dirty="0">
              <a:solidFill>
                <a:schemeClr val="accent5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EF555343-C1D6-4328-AF1C-2100D33BC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22" y="231456"/>
            <a:ext cx="9442174" cy="908772"/>
          </a:xfrm>
        </p:spPr>
        <p:txBody>
          <a:bodyPr>
            <a:no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Candara" panose="020E0502030303020204" pitchFamily="34" charset="0"/>
                <a:ea typeface="Helvetica Neue" panose="02000503000000020004" pitchFamily="2" charset="0"/>
                <a:cs typeface="Helvetica" panose="020B0604020202020204" pitchFamily="34" charset="0"/>
              </a:rPr>
              <a:t>Community Leadership</a:t>
            </a:r>
          </a:p>
        </p:txBody>
      </p:sp>
    </p:spTree>
    <p:extLst>
      <p:ext uri="{BB962C8B-B14F-4D97-AF65-F5344CB8AC3E}">
        <p14:creationId xmlns:p14="http://schemas.microsoft.com/office/powerpoint/2010/main" val="3471710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1899A-47DE-42E0-BE5F-93090A2FA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Snapshot of CMG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9C2D9-B5CC-4A20-B3C0-B62DB3AB9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442" y="1253331"/>
            <a:ext cx="5219700" cy="4351338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bg1"/>
                </a:solidFill>
                <a:latin typeface="Constantia" panose="02030602050306030303" pitchFamily="18" charset="0"/>
              </a:rPr>
              <a:t>Incorporated in 2003.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bg1"/>
                </a:solidFill>
                <a:latin typeface="Constantia" panose="02030602050306030303" pitchFamily="18" charset="0"/>
              </a:rPr>
              <a:t>Located in the North-Central region of the county, mid-way between Fort Lauderdale and Miami.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bg1"/>
                </a:solidFill>
                <a:latin typeface="Constantia" panose="02030602050306030303" pitchFamily="18" charset="0"/>
              </a:rPr>
              <a:t>Third (3</a:t>
            </a:r>
            <a:r>
              <a:rPr lang="en-US" sz="2500" baseline="30000" dirty="0">
                <a:solidFill>
                  <a:schemeClr val="bg1"/>
                </a:solidFill>
                <a:latin typeface="Constantia" panose="02030602050306030303" pitchFamily="18" charset="0"/>
              </a:rPr>
              <a:t>rd</a:t>
            </a:r>
            <a:r>
              <a:rPr lang="en-US" sz="2500" dirty="0">
                <a:solidFill>
                  <a:schemeClr val="bg1"/>
                </a:solidFill>
                <a:latin typeface="Constantia" panose="02030602050306030303" pitchFamily="18" charset="0"/>
              </a:rPr>
              <a:t>) largest City in Miami-Dade County and the largest predominantly African-American municipality in Florida.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bg1"/>
                </a:solidFill>
                <a:latin typeface="Constantia" panose="02030602050306030303" pitchFamily="18" charset="0"/>
              </a:rPr>
              <a:t>Population of 113,363.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bg1"/>
                </a:solidFill>
                <a:latin typeface="Constantia" panose="02030602050306030303" pitchFamily="18" charset="0"/>
              </a:rPr>
              <a:t>Twenty (20) square miles.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bg1"/>
                </a:solidFill>
                <a:latin typeface="Constantia" panose="02030602050306030303" pitchFamily="18" charset="0"/>
              </a:rPr>
              <a:t>Median age of 35.6 and a median household income of $41,139.</a:t>
            </a:r>
          </a:p>
        </p:txBody>
      </p:sp>
      <p:pic>
        <p:nvPicPr>
          <p:cNvPr id="12290" name="Picture 2" descr="City of Miami Gardens on Twitter: &quot;Live, Work, Dine, Play - Miami Gardens  is where you want to be! We are so excited for ALL of the things happening  in 2020. You">
            <a:extLst>
              <a:ext uri="{FF2B5EF4-FFF2-40B4-BE49-F238E27FC236}">
                <a16:creationId xmlns:a16="http://schemas.microsoft.com/office/drawing/2014/main" id="{23E62AD5-6F60-422E-B639-1265079EC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97928"/>
            <a:ext cx="5758392" cy="397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745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DF3EB3-1957-4708-9FAB-E2CE90654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802"/>
          <a:stretch/>
        </p:blipFill>
        <p:spPr>
          <a:xfrm>
            <a:off x="147543" y="177317"/>
            <a:ext cx="11680022" cy="650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11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>
            <a:extLst>
              <a:ext uri="{FF2B5EF4-FFF2-40B4-BE49-F238E27FC236}">
                <a16:creationId xmlns:a16="http://schemas.microsoft.com/office/drawing/2014/main" id="{22D23C6F-54EF-2143-BDD4-EA52756A2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89"/>
          <a:stretch/>
        </p:blipFill>
        <p:spPr bwMode="auto">
          <a:xfrm>
            <a:off x="92282" y="2055651"/>
            <a:ext cx="2561688" cy="164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C0116E06-0781-AB4E-A435-78510305E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5" y="155735"/>
            <a:ext cx="2561688" cy="189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ve Healthy Miami Gardens – Urban Health Partnerships">
            <a:extLst>
              <a:ext uri="{FF2B5EF4-FFF2-40B4-BE49-F238E27FC236}">
                <a16:creationId xmlns:a16="http://schemas.microsoft.com/office/drawing/2014/main" id="{270AB970-95AD-BB42-BAF5-53FB04756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67"/>
          <a:stretch/>
        </p:blipFill>
        <p:spPr bwMode="auto">
          <a:xfrm>
            <a:off x="10659538" y="6077527"/>
            <a:ext cx="1149350" cy="69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4">
            <a:extLst>
              <a:ext uri="{FF2B5EF4-FFF2-40B4-BE49-F238E27FC236}">
                <a16:creationId xmlns:a16="http://schemas.microsoft.com/office/drawing/2014/main" id="{6ADFA637-41D9-744F-9CBF-7E0AF24D5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3969" y="87738"/>
            <a:ext cx="9454105" cy="908772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Helvetica" panose="020B0604020202020204" pitchFamily="34" charset="0"/>
                <a:ea typeface="Helvetica Neue" panose="02000503000000020004" pitchFamily="2" charset="0"/>
                <a:cs typeface="Helvetica" panose="020B0604020202020204" pitchFamily="34" charset="0"/>
              </a:rPr>
              <a:t>Training &amp; Capacity Building</a:t>
            </a:r>
          </a:p>
        </p:txBody>
      </p:sp>
      <p:sp>
        <p:nvSpPr>
          <p:cNvPr id="37" name="Content Placeholder 20">
            <a:extLst>
              <a:ext uri="{FF2B5EF4-FFF2-40B4-BE49-F238E27FC236}">
                <a16:creationId xmlns:a16="http://schemas.microsoft.com/office/drawing/2014/main" id="{63A7E448-0DFF-714A-92B0-B297F5F7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8191" y="1449550"/>
            <a:ext cx="9068339" cy="4523868"/>
          </a:xfrm>
        </p:spPr>
        <p:txBody>
          <a:bodyPr>
            <a:noAutofit/>
          </a:bodyPr>
          <a:lstStyle/>
          <a:p>
            <a:pPr marL="804863" indent="-804863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Candara" panose="020E0502030303020204" pitchFamily="34" charset="0"/>
              </a:rPr>
              <a:t>Result Based Accountability</a:t>
            </a:r>
          </a:p>
          <a:p>
            <a:pPr marL="804863" indent="-804863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Candara" panose="020E0502030303020204" pitchFamily="34" charset="0"/>
              </a:rPr>
              <a:t>PSE</a:t>
            </a:r>
          </a:p>
          <a:p>
            <a:pPr marL="804863" indent="-804863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Candara" panose="020E0502030303020204" pitchFamily="34" charset="0"/>
              </a:rPr>
              <a:t>Meeting Facilitation</a:t>
            </a:r>
          </a:p>
          <a:p>
            <a:pPr marL="804863" indent="-804863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Candara" panose="020E0502030303020204" pitchFamily="34" charset="0"/>
              </a:rPr>
              <a:t>Governance and Decision Making </a:t>
            </a:r>
          </a:p>
          <a:p>
            <a:pPr marL="804863" indent="-804863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Candara" panose="020E0502030303020204" pitchFamily="34" charset="0"/>
              </a:rPr>
              <a:t>Grant Writing and Resource Development </a:t>
            </a:r>
          </a:p>
          <a:p>
            <a:pPr marL="804863" indent="-804863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Candara" panose="020E0502030303020204" pitchFamily="34" charset="0"/>
              </a:rPr>
              <a:t>Media and Communications</a:t>
            </a:r>
          </a:p>
          <a:p>
            <a:pPr marL="804863" indent="-804863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US" sz="3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D7ABE0D1-5B51-7B4F-BAE2-C74D1EB42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22"/>
          <a:stretch/>
        </p:blipFill>
        <p:spPr bwMode="auto">
          <a:xfrm>
            <a:off x="99942" y="3696623"/>
            <a:ext cx="2525820" cy="120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BEEC23FD-C189-DB4A-99A5-46D0DECB9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5" y="4902668"/>
            <a:ext cx="2525820" cy="17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383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6" name="Picture 42">
            <a:extLst>
              <a:ext uri="{FF2B5EF4-FFF2-40B4-BE49-F238E27FC236}">
                <a16:creationId xmlns:a16="http://schemas.microsoft.com/office/drawing/2014/main" id="{042581A2-C159-A242-93C0-33B585120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7" b="-1"/>
          <a:stretch/>
        </p:blipFill>
        <p:spPr bwMode="auto">
          <a:xfrm>
            <a:off x="5193495" y="5475500"/>
            <a:ext cx="1943202" cy="121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>
            <a:extLst>
              <a:ext uri="{FF2B5EF4-FFF2-40B4-BE49-F238E27FC236}">
                <a16:creationId xmlns:a16="http://schemas.microsoft.com/office/drawing/2014/main" id="{6729915A-5BAD-5942-B06D-13B7C14F4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61" y="136573"/>
            <a:ext cx="1949337" cy="130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>
            <a:extLst>
              <a:ext uri="{FF2B5EF4-FFF2-40B4-BE49-F238E27FC236}">
                <a16:creationId xmlns:a16="http://schemas.microsoft.com/office/drawing/2014/main" id="{A9013D89-0EFD-EC46-9CDF-3AC2BC139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523" y="136575"/>
            <a:ext cx="2278720" cy="128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>
            <a:extLst>
              <a:ext uri="{FF2B5EF4-FFF2-40B4-BE49-F238E27FC236}">
                <a16:creationId xmlns:a16="http://schemas.microsoft.com/office/drawing/2014/main" id="{483A8FE6-8E40-D845-8E11-19001EDD3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594" y="5471603"/>
            <a:ext cx="2592178" cy="121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>
            <a:extLst>
              <a:ext uri="{FF2B5EF4-FFF2-40B4-BE49-F238E27FC236}">
                <a16:creationId xmlns:a16="http://schemas.microsoft.com/office/drawing/2014/main" id="{59B4B9BC-0621-A844-8E36-371216EE7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243" y="136573"/>
            <a:ext cx="1682141" cy="126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>
            <a:extLst>
              <a:ext uri="{FF2B5EF4-FFF2-40B4-BE49-F238E27FC236}">
                <a16:creationId xmlns:a16="http://schemas.microsoft.com/office/drawing/2014/main" id="{C4EEAB9D-25CC-304F-912B-1BBCFC59F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2" r="36117"/>
          <a:stretch/>
        </p:blipFill>
        <p:spPr bwMode="auto">
          <a:xfrm>
            <a:off x="123913" y="4320793"/>
            <a:ext cx="1305313" cy="236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2" name="Picture 28">
            <a:extLst>
              <a:ext uri="{FF2B5EF4-FFF2-40B4-BE49-F238E27FC236}">
                <a16:creationId xmlns:a16="http://schemas.microsoft.com/office/drawing/2014/main" id="{0BB8E749-BC94-5D4B-BB86-EA8670118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6" t="22022" r="9809"/>
          <a:stretch/>
        </p:blipFill>
        <p:spPr bwMode="auto">
          <a:xfrm>
            <a:off x="124391" y="1444129"/>
            <a:ext cx="1302135" cy="181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" name="Picture 30">
            <a:extLst>
              <a:ext uri="{FF2B5EF4-FFF2-40B4-BE49-F238E27FC236}">
                <a16:creationId xmlns:a16="http://schemas.microsoft.com/office/drawing/2014/main" id="{B6D32A10-154A-CF46-891D-3D15D4C9D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7995" r="20880" b="6808"/>
          <a:stretch/>
        </p:blipFill>
        <p:spPr bwMode="auto">
          <a:xfrm>
            <a:off x="4018465" y="5501252"/>
            <a:ext cx="1170240" cy="119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6" name="Picture 32">
            <a:extLst>
              <a:ext uri="{FF2B5EF4-FFF2-40B4-BE49-F238E27FC236}">
                <a16:creationId xmlns:a16="http://schemas.microsoft.com/office/drawing/2014/main" id="{96D5DBBC-6EB7-AD4E-BA63-1F4C244C6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" r="2175"/>
          <a:stretch/>
        </p:blipFill>
        <p:spPr bwMode="auto">
          <a:xfrm>
            <a:off x="10778387" y="1405005"/>
            <a:ext cx="1310432" cy="187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8" name="Picture 34">
            <a:extLst>
              <a:ext uri="{FF2B5EF4-FFF2-40B4-BE49-F238E27FC236}">
                <a16:creationId xmlns:a16="http://schemas.microsoft.com/office/drawing/2014/main" id="{3F1A59C7-6AFF-294D-9DDE-DA3C2E0FE9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70"/>
          <a:stretch/>
        </p:blipFill>
        <p:spPr bwMode="auto">
          <a:xfrm>
            <a:off x="122392" y="3262271"/>
            <a:ext cx="1269042" cy="105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2" name="Picture 38">
            <a:extLst>
              <a:ext uri="{FF2B5EF4-FFF2-40B4-BE49-F238E27FC236}">
                <a16:creationId xmlns:a16="http://schemas.microsoft.com/office/drawing/2014/main" id="{53239AB8-39AF-B646-8C4D-2913440FF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385" y="136573"/>
            <a:ext cx="1902648" cy="126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4" name="Picture 40">
            <a:extLst>
              <a:ext uri="{FF2B5EF4-FFF2-40B4-BE49-F238E27FC236}">
                <a16:creationId xmlns:a16="http://schemas.microsoft.com/office/drawing/2014/main" id="{536BD269-E28F-734A-AF6C-5C4EE5F3D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263" y="136871"/>
            <a:ext cx="1949337" cy="129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8" name="Picture 44">
            <a:extLst>
              <a:ext uri="{FF2B5EF4-FFF2-40B4-BE49-F238E27FC236}">
                <a16:creationId xmlns:a16="http://schemas.microsoft.com/office/drawing/2014/main" id="{042F7ADA-A6C0-834A-A3CE-1F3A34298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t="15645"/>
          <a:stretch/>
        </p:blipFill>
        <p:spPr bwMode="auto">
          <a:xfrm>
            <a:off x="10753766" y="4967263"/>
            <a:ext cx="1345223" cy="173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0" name="Picture 46">
            <a:extLst>
              <a:ext uri="{FF2B5EF4-FFF2-40B4-BE49-F238E27FC236}">
                <a16:creationId xmlns:a16="http://schemas.microsoft.com/office/drawing/2014/main" id="{85DAB668-5717-E046-92B9-6F7270089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3" b="6926"/>
          <a:stretch/>
        </p:blipFill>
        <p:spPr bwMode="auto">
          <a:xfrm>
            <a:off x="9860580" y="138205"/>
            <a:ext cx="2238515" cy="126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A01115E-38F8-2C4C-BD1A-B09C8EAC57C8}"/>
              </a:ext>
            </a:extLst>
          </p:cNvPr>
          <p:cNvCxnSpPr>
            <a:cxnSpLocks/>
          </p:cNvCxnSpPr>
          <p:nvPr/>
        </p:nvCxnSpPr>
        <p:spPr>
          <a:xfrm>
            <a:off x="1411760" y="1436738"/>
            <a:ext cx="9366626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AD32FDF-6A5C-2C4F-95EF-8717EE549FF1}"/>
              </a:ext>
            </a:extLst>
          </p:cNvPr>
          <p:cNvCxnSpPr>
            <a:cxnSpLocks/>
          </p:cNvCxnSpPr>
          <p:nvPr/>
        </p:nvCxnSpPr>
        <p:spPr>
          <a:xfrm flipV="1">
            <a:off x="10747563" y="1436740"/>
            <a:ext cx="1" cy="4040163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9BBEC0-6881-5040-979C-10F1BDF539E2}"/>
              </a:ext>
            </a:extLst>
          </p:cNvPr>
          <p:cNvCxnSpPr>
            <a:cxnSpLocks/>
          </p:cNvCxnSpPr>
          <p:nvPr/>
        </p:nvCxnSpPr>
        <p:spPr>
          <a:xfrm>
            <a:off x="1437396" y="1404734"/>
            <a:ext cx="0" cy="4073387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92" name="Picture 48">
            <a:extLst>
              <a:ext uri="{FF2B5EF4-FFF2-40B4-BE49-F238E27FC236}">
                <a16:creationId xmlns:a16="http://schemas.microsoft.com/office/drawing/2014/main" id="{8C2EC2E9-5E7C-EE4C-89E7-44810023E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6" b="11961"/>
          <a:stretch/>
        </p:blipFill>
        <p:spPr bwMode="auto">
          <a:xfrm>
            <a:off x="7136697" y="5475496"/>
            <a:ext cx="1545663" cy="122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4" name="Picture 50">
            <a:extLst>
              <a:ext uri="{FF2B5EF4-FFF2-40B4-BE49-F238E27FC236}">
                <a16:creationId xmlns:a16="http://schemas.microsoft.com/office/drawing/2014/main" id="{7361C564-198B-3243-8367-A9699C45B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740" y="3253890"/>
            <a:ext cx="1304368" cy="171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6" name="Picture 52">
            <a:extLst>
              <a:ext uri="{FF2B5EF4-FFF2-40B4-BE49-F238E27FC236}">
                <a16:creationId xmlns:a16="http://schemas.microsoft.com/office/drawing/2014/main" id="{722D3229-932F-D743-B621-E03D65FEB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19"/>
          <a:stretch/>
        </p:blipFill>
        <p:spPr bwMode="auto">
          <a:xfrm>
            <a:off x="8669447" y="5497723"/>
            <a:ext cx="2084424" cy="120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043F74-15A4-C145-AF88-2471110579A8}"/>
              </a:ext>
            </a:extLst>
          </p:cNvPr>
          <p:cNvCxnSpPr>
            <a:cxnSpLocks/>
          </p:cNvCxnSpPr>
          <p:nvPr/>
        </p:nvCxnSpPr>
        <p:spPr>
          <a:xfrm>
            <a:off x="1427122" y="5451150"/>
            <a:ext cx="9359433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1760" y="2080020"/>
            <a:ext cx="91471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Franklin Gothic Demi" panose="020B0703020102020204" pitchFamily="34" charset="0"/>
              </a:rPr>
              <a:t>Examples of Health Access Programs</a:t>
            </a:r>
            <a:endParaRPr lang="en-US" sz="6000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466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>
            <a:extLst>
              <a:ext uri="{FF2B5EF4-FFF2-40B4-BE49-F238E27FC236}">
                <a16:creationId xmlns:a16="http://schemas.microsoft.com/office/drawing/2014/main" id="{22D23C6F-54EF-2143-BDD4-EA52756A2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89"/>
          <a:stretch/>
        </p:blipFill>
        <p:spPr bwMode="auto">
          <a:xfrm>
            <a:off x="92282" y="2055651"/>
            <a:ext cx="2561688" cy="164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C0116E06-0781-AB4E-A435-78510305E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5" y="155735"/>
            <a:ext cx="2561688" cy="189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ve Healthy Miami Gardens – Urban Health Partnerships">
            <a:extLst>
              <a:ext uri="{FF2B5EF4-FFF2-40B4-BE49-F238E27FC236}">
                <a16:creationId xmlns:a16="http://schemas.microsoft.com/office/drawing/2014/main" id="{270AB970-95AD-BB42-BAF5-53FB04756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67"/>
          <a:stretch/>
        </p:blipFill>
        <p:spPr bwMode="auto">
          <a:xfrm>
            <a:off x="10659538" y="6077527"/>
            <a:ext cx="1149350" cy="69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4">
            <a:extLst>
              <a:ext uri="{FF2B5EF4-FFF2-40B4-BE49-F238E27FC236}">
                <a16:creationId xmlns:a16="http://schemas.microsoft.com/office/drawing/2014/main" id="{6ADFA637-41D9-744F-9CBF-7E0AF24D5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3970" y="236341"/>
            <a:ext cx="9454105" cy="908772"/>
          </a:xfrm>
        </p:spPr>
        <p:txBody>
          <a:bodyPr>
            <a:no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Helvetica" panose="020B0604020202020204" pitchFamily="34" charset="0"/>
                <a:ea typeface="Helvetica Neue" panose="02000503000000020004" pitchFamily="2" charset="0"/>
                <a:cs typeface="Helvetica" panose="020B0604020202020204" pitchFamily="34" charset="0"/>
              </a:rPr>
              <a:t>Health Access Programs</a:t>
            </a:r>
          </a:p>
        </p:txBody>
      </p:sp>
      <p:sp>
        <p:nvSpPr>
          <p:cNvPr id="37" name="Content Placeholder 20">
            <a:extLst>
              <a:ext uri="{FF2B5EF4-FFF2-40B4-BE49-F238E27FC236}">
                <a16:creationId xmlns:a16="http://schemas.microsoft.com/office/drawing/2014/main" id="{63A7E448-0DFF-714A-92B0-B297F5F7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8191" y="1900026"/>
            <a:ext cx="9068339" cy="4523868"/>
          </a:xfrm>
        </p:spPr>
        <p:txBody>
          <a:bodyPr>
            <a:noAutofit/>
          </a:bodyPr>
          <a:lstStyle/>
          <a:p>
            <a:pPr marL="804863" indent="-804863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4500" dirty="0">
                <a:solidFill>
                  <a:schemeClr val="bg1"/>
                </a:solidFill>
                <a:latin typeface="Candara" panose="020E0502030303020204" pitchFamily="34" charset="0"/>
              </a:rPr>
              <a:t>Take Your Loved One to the Doctor</a:t>
            </a:r>
          </a:p>
          <a:p>
            <a:pPr marL="804863" indent="-804863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4500" dirty="0">
                <a:solidFill>
                  <a:schemeClr val="bg1"/>
                </a:solidFill>
                <a:latin typeface="Candara" panose="020E0502030303020204" pitchFamily="34" charset="0"/>
              </a:rPr>
              <a:t>Community Clinical Linkages</a:t>
            </a:r>
          </a:p>
          <a:p>
            <a:pPr marL="804863" indent="-804863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4500" dirty="0">
                <a:solidFill>
                  <a:schemeClr val="bg1"/>
                </a:solidFill>
                <a:latin typeface="Candara" panose="020E0502030303020204" pitchFamily="34" charset="0"/>
              </a:rPr>
              <a:t>Breastfeeding Touchpoint Program</a:t>
            </a:r>
          </a:p>
          <a:p>
            <a:pPr marL="804863" indent="-804863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4500" dirty="0">
                <a:solidFill>
                  <a:schemeClr val="bg1"/>
                </a:solidFill>
                <a:latin typeface="Candara" panose="020E0502030303020204" pitchFamily="34" charset="0"/>
              </a:rPr>
              <a:t>Vaccination Project - Covid                   and Flu </a:t>
            </a:r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D7ABE0D1-5B51-7B4F-BAE2-C74D1EB42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22"/>
          <a:stretch/>
        </p:blipFill>
        <p:spPr bwMode="auto">
          <a:xfrm>
            <a:off x="99942" y="3696623"/>
            <a:ext cx="2525820" cy="120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BEEC23FD-C189-DB4A-99A5-46D0DECB9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5" y="4902668"/>
            <a:ext cx="2525820" cy="17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755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6" name="Picture 42">
            <a:extLst>
              <a:ext uri="{FF2B5EF4-FFF2-40B4-BE49-F238E27FC236}">
                <a16:creationId xmlns:a16="http://schemas.microsoft.com/office/drawing/2014/main" id="{042581A2-C159-A242-93C0-33B585120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7" b="-1"/>
          <a:stretch/>
        </p:blipFill>
        <p:spPr bwMode="auto">
          <a:xfrm>
            <a:off x="5193495" y="5475500"/>
            <a:ext cx="1943202" cy="121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>
            <a:extLst>
              <a:ext uri="{FF2B5EF4-FFF2-40B4-BE49-F238E27FC236}">
                <a16:creationId xmlns:a16="http://schemas.microsoft.com/office/drawing/2014/main" id="{6729915A-5BAD-5942-B06D-13B7C14F4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61" y="136573"/>
            <a:ext cx="1949337" cy="130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>
            <a:extLst>
              <a:ext uri="{FF2B5EF4-FFF2-40B4-BE49-F238E27FC236}">
                <a16:creationId xmlns:a16="http://schemas.microsoft.com/office/drawing/2014/main" id="{A9013D89-0EFD-EC46-9CDF-3AC2BC139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523" y="136575"/>
            <a:ext cx="2278720" cy="128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>
            <a:extLst>
              <a:ext uri="{FF2B5EF4-FFF2-40B4-BE49-F238E27FC236}">
                <a16:creationId xmlns:a16="http://schemas.microsoft.com/office/drawing/2014/main" id="{483A8FE6-8E40-D845-8E11-19001EDD3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594" y="5471603"/>
            <a:ext cx="2592178" cy="121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>
            <a:extLst>
              <a:ext uri="{FF2B5EF4-FFF2-40B4-BE49-F238E27FC236}">
                <a16:creationId xmlns:a16="http://schemas.microsoft.com/office/drawing/2014/main" id="{59B4B9BC-0621-A844-8E36-371216EE7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243" y="136573"/>
            <a:ext cx="1682141" cy="126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>
            <a:extLst>
              <a:ext uri="{FF2B5EF4-FFF2-40B4-BE49-F238E27FC236}">
                <a16:creationId xmlns:a16="http://schemas.microsoft.com/office/drawing/2014/main" id="{C4EEAB9D-25CC-304F-912B-1BBCFC59F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2" r="36117"/>
          <a:stretch/>
        </p:blipFill>
        <p:spPr bwMode="auto">
          <a:xfrm>
            <a:off x="123913" y="4320793"/>
            <a:ext cx="1305313" cy="236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2" name="Picture 28">
            <a:extLst>
              <a:ext uri="{FF2B5EF4-FFF2-40B4-BE49-F238E27FC236}">
                <a16:creationId xmlns:a16="http://schemas.microsoft.com/office/drawing/2014/main" id="{0BB8E749-BC94-5D4B-BB86-EA8670118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6" t="22022" r="9809"/>
          <a:stretch/>
        </p:blipFill>
        <p:spPr bwMode="auto">
          <a:xfrm>
            <a:off x="124391" y="1444129"/>
            <a:ext cx="1302135" cy="181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" name="Picture 30">
            <a:extLst>
              <a:ext uri="{FF2B5EF4-FFF2-40B4-BE49-F238E27FC236}">
                <a16:creationId xmlns:a16="http://schemas.microsoft.com/office/drawing/2014/main" id="{B6D32A10-154A-CF46-891D-3D15D4C9D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7995" r="20880" b="6808"/>
          <a:stretch/>
        </p:blipFill>
        <p:spPr bwMode="auto">
          <a:xfrm>
            <a:off x="4018465" y="5501252"/>
            <a:ext cx="1170240" cy="119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6" name="Picture 32">
            <a:extLst>
              <a:ext uri="{FF2B5EF4-FFF2-40B4-BE49-F238E27FC236}">
                <a16:creationId xmlns:a16="http://schemas.microsoft.com/office/drawing/2014/main" id="{96D5DBBC-6EB7-AD4E-BA63-1F4C244C6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" r="2175"/>
          <a:stretch/>
        </p:blipFill>
        <p:spPr bwMode="auto">
          <a:xfrm>
            <a:off x="10778387" y="1405005"/>
            <a:ext cx="1310432" cy="187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8" name="Picture 34">
            <a:extLst>
              <a:ext uri="{FF2B5EF4-FFF2-40B4-BE49-F238E27FC236}">
                <a16:creationId xmlns:a16="http://schemas.microsoft.com/office/drawing/2014/main" id="{3F1A59C7-6AFF-294D-9DDE-DA3C2E0FE9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70"/>
          <a:stretch/>
        </p:blipFill>
        <p:spPr bwMode="auto">
          <a:xfrm>
            <a:off x="122392" y="3262271"/>
            <a:ext cx="1269042" cy="105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2" name="Picture 38">
            <a:extLst>
              <a:ext uri="{FF2B5EF4-FFF2-40B4-BE49-F238E27FC236}">
                <a16:creationId xmlns:a16="http://schemas.microsoft.com/office/drawing/2014/main" id="{53239AB8-39AF-B646-8C4D-2913440FF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385" y="136573"/>
            <a:ext cx="1902648" cy="126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4" name="Picture 40">
            <a:extLst>
              <a:ext uri="{FF2B5EF4-FFF2-40B4-BE49-F238E27FC236}">
                <a16:creationId xmlns:a16="http://schemas.microsoft.com/office/drawing/2014/main" id="{536BD269-E28F-734A-AF6C-5C4EE5F3D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263" y="136871"/>
            <a:ext cx="1949337" cy="129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8" name="Picture 44">
            <a:extLst>
              <a:ext uri="{FF2B5EF4-FFF2-40B4-BE49-F238E27FC236}">
                <a16:creationId xmlns:a16="http://schemas.microsoft.com/office/drawing/2014/main" id="{042F7ADA-A6C0-834A-A3CE-1F3A34298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t="15645"/>
          <a:stretch/>
        </p:blipFill>
        <p:spPr bwMode="auto">
          <a:xfrm>
            <a:off x="10753766" y="4967263"/>
            <a:ext cx="1345223" cy="173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0" name="Picture 46">
            <a:extLst>
              <a:ext uri="{FF2B5EF4-FFF2-40B4-BE49-F238E27FC236}">
                <a16:creationId xmlns:a16="http://schemas.microsoft.com/office/drawing/2014/main" id="{85DAB668-5717-E046-92B9-6F7270089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3" b="6926"/>
          <a:stretch/>
        </p:blipFill>
        <p:spPr bwMode="auto">
          <a:xfrm>
            <a:off x="9860580" y="138205"/>
            <a:ext cx="2238515" cy="126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A01115E-38F8-2C4C-BD1A-B09C8EAC57C8}"/>
              </a:ext>
            </a:extLst>
          </p:cNvPr>
          <p:cNvCxnSpPr>
            <a:cxnSpLocks/>
          </p:cNvCxnSpPr>
          <p:nvPr/>
        </p:nvCxnSpPr>
        <p:spPr>
          <a:xfrm>
            <a:off x="1411760" y="1436738"/>
            <a:ext cx="9366626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AD32FDF-6A5C-2C4F-95EF-8717EE549FF1}"/>
              </a:ext>
            </a:extLst>
          </p:cNvPr>
          <p:cNvCxnSpPr>
            <a:cxnSpLocks/>
          </p:cNvCxnSpPr>
          <p:nvPr/>
        </p:nvCxnSpPr>
        <p:spPr>
          <a:xfrm flipV="1">
            <a:off x="10747563" y="1436740"/>
            <a:ext cx="1" cy="4040163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9BBEC0-6881-5040-979C-10F1BDF539E2}"/>
              </a:ext>
            </a:extLst>
          </p:cNvPr>
          <p:cNvCxnSpPr>
            <a:cxnSpLocks/>
          </p:cNvCxnSpPr>
          <p:nvPr/>
        </p:nvCxnSpPr>
        <p:spPr>
          <a:xfrm>
            <a:off x="1437396" y="1404734"/>
            <a:ext cx="0" cy="4073387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92" name="Picture 48">
            <a:extLst>
              <a:ext uri="{FF2B5EF4-FFF2-40B4-BE49-F238E27FC236}">
                <a16:creationId xmlns:a16="http://schemas.microsoft.com/office/drawing/2014/main" id="{8C2EC2E9-5E7C-EE4C-89E7-44810023E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6" b="11961"/>
          <a:stretch/>
        </p:blipFill>
        <p:spPr bwMode="auto">
          <a:xfrm>
            <a:off x="7136697" y="5475496"/>
            <a:ext cx="1545663" cy="122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4" name="Picture 50">
            <a:extLst>
              <a:ext uri="{FF2B5EF4-FFF2-40B4-BE49-F238E27FC236}">
                <a16:creationId xmlns:a16="http://schemas.microsoft.com/office/drawing/2014/main" id="{7361C564-198B-3243-8367-A9699C45B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740" y="3253890"/>
            <a:ext cx="1304368" cy="171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6" name="Picture 52">
            <a:extLst>
              <a:ext uri="{FF2B5EF4-FFF2-40B4-BE49-F238E27FC236}">
                <a16:creationId xmlns:a16="http://schemas.microsoft.com/office/drawing/2014/main" id="{722D3229-932F-D743-B621-E03D65FEB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19"/>
          <a:stretch/>
        </p:blipFill>
        <p:spPr bwMode="auto">
          <a:xfrm>
            <a:off x="8669447" y="5497723"/>
            <a:ext cx="2084424" cy="120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043F74-15A4-C145-AF88-2471110579A8}"/>
              </a:ext>
            </a:extLst>
          </p:cNvPr>
          <p:cNvCxnSpPr>
            <a:cxnSpLocks/>
          </p:cNvCxnSpPr>
          <p:nvPr/>
        </p:nvCxnSpPr>
        <p:spPr>
          <a:xfrm>
            <a:off x="1427122" y="5451150"/>
            <a:ext cx="9359433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1760" y="2080020"/>
            <a:ext cx="91471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Franklin Gothic Demi" panose="020B0703020102020204" pitchFamily="34" charset="0"/>
              </a:rPr>
              <a:t>Challenges </a:t>
            </a:r>
          </a:p>
          <a:p>
            <a:pPr algn="ctr"/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Franklin Gothic Demi" panose="020B0703020102020204" pitchFamily="34" charset="0"/>
              </a:rPr>
              <a:t>&amp; </a:t>
            </a:r>
          </a:p>
          <a:p>
            <a:pPr algn="ctr"/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Franklin Gothic Demi" panose="020B0703020102020204" pitchFamily="34" charset="0"/>
              </a:rPr>
              <a:t>Lessons Learned</a:t>
            </a:r>
            <a:endParaRPr lang="en-US" sz="6000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905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>
            <a:extLst>
              <a:ext uri="{FF2B5EF4-FFF2-40B4-BE49-F238E27FC236}">
                <a16:creationId xmlns:a16="http://schemas.microsoft.com/office/drawing/2014/main" id="{22D23C6F-54EF-2143-BDD4-EA52756A2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89"/>
          <a:stretch/>
        </p:blipFill>
        <p:spPr bwMode="auto">
          <a:xfrm>
            <a:off x="92282" y="2055651"/>
            <a:ext cx="2561688" cy="164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C0116E06-0781-AB4E-A435-78510305E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5" y="155735"/>
            <a:ext cx="2561688" cy="189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ve Healthy Miami Gardens – Urban Health Partnerships">
            <a:extLst>
              <a:ext uri="{FF2B5EF4-FFF2-40B4-BE49-F238E27FC236}">
                <a16:creationId xmlns:a16="http://schemas.microsoft.com/office/drawing/2014/main" id="{270AB970-95AD-BB42-BAF5-53FB04756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67"/>
          <a:stretch/>
        </p:blipFill>
        <p:spPr bwMode="auto">
          <a:xfrm>
            <a:off x="10659538" y="6077527"/>
            <a:ext cx="1149350" cy="69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4">
            <a:extLst>
              <a:ext uri="{FF2B5EF4-FFF2-40B4-BE49-F238E27FC236}">
                <a16:creationId xmlns:a16="http://schemas.microsoft.com/office/drawing/2014/main" id="{6ADFA637-41D9-744F-9CBF-7E0AF24D5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3970" y="236341"/>
            <a:ext cx="9454105" cy="908772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Helvetica" panose="020B0604020202020204" pitchFamily="34" charset="0"/>
                <a:ea typeface="Helvetica Neue" panose="02000503000000020004" pitchFamily="2" charset="0"/>
                <a:cs typeface="Helvetica" panose="020B0604020202020204" pitchFamily="34" charset="0"/>
              </a:rPr>
              <a:t>Challenges </a:t>
            </a:r>
          </a:p>
        </p:txBody>
      </p:sp>
      <p:sp>
        <p:nvSpPr>
          <p:cNvPr id="37" name="Content Placeholder 20">
            <a:extLst>
              <a:ext uri="{FF2B5EF4-FFF2-40B4-BE49-F238E27FC236}">
                <a16:creationId xmlns:a16="http://schemas.microsoft.com/office/drawing/2014/main" id="{63A7E448-0DFF-714A-92B0-B297F5F7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8191" y="1900026"/>
            <a:ext cx="9068339" cy="4523868"/>
          </a:xfrm>
        </p:spPr>
        <p:txBody>
          <a:bodyPr>
            <a:noAutofit/>
          </a:bodyPr>
          <a:lstStyle/>
          <a:p>
            <a:pPr marL="804863" indent="-804863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4500" dirty="0">
                <a:solidFill>
                  <a:schemeClr val="bg1"/>
                </a:solidFill>
                <a:latin typeface="Candara" panose="020E0502030303020204" pitchFamily="34" charset="0"/>
              </a:rPr>
              <a:t>Data Gaps</a:t>
            </a:r>
          </a:p>
          <a:p>
            <a:pPr marL="804863" indent="-804863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4500" dirty="0">
                <a:solidFill>
                  <a:schemeClr val="bg1"/>
                </a:solidFill>
                <a:latin typeface="Candara" panose="020E0502030303020204" pitchFamily="34" charset="0"/>
              </a:rPr>
              <a:t>Time Constraints and Competing Priorities </a:t>
            </a:r>
          </a:p>
          <a:p>
            <a:pPr marL="804863" indent="-804863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4500" dirty="0">
                <a:solidFill>
                  <a:schemeClr val="bg1"/>
                </a:solidFill>
                <a:latin typeface="Candara" panose="020E0502030303020204" pitchFamily="34" charset="0"/>
              </a:rPr>
              <a:t>Sustaining Momentum </a:t>
            </a:r>
          </a:p>
          <a:p>
            <a:pPr marL="804863" indent="-804863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4500" dirty="0">
                <a:solidFill>
                  <a:schemeClr val="bg1"/>
                </a:solidFill>
                <a:latin typeface="Candara" panose="020E0502030303020204" pitchFamily="34" charset="0"/>
              </a:rPr>
              <a:t>Measuring Community Progress </a:t>
            </a:r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D7ABE0D1-5B51-7B4F-BAE2-C74D1EB42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22"/>
          <a:stretch/>
        </p:blipFill>
        <p:spPr bwMode="auto">
          <a:xfrm>
            <a:off x="99942" y="3696623"/>
            <a:ext cx="2525820" cy="120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BEEC23FD-C189-DB4A-99A5-46D0DECB9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5" y="4902668"/>
            <a:ext cx="2525820" cy="17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158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ive Healthy Miami Gardens – Urban Health Partnerships">
            <a:extLst>
              <a:ext uri="{FF2B5EF4-FFF2-40B4-BE49-F238E27FC236}">
                <a16:creationId xmlns:a16="http://schemas.microsoft.com/office/drawing/2014/main" id="{270AB970-95AD-BB42-BAF5-53FB04756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67"/>
          <a:stretch/>
        </p:blipFill>
        <p:spPr bwMode="auto">
          <a:xfrm>
            <a:off x="116701" y="138544"/>
            <a:ext cx="1317910" cy="79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9F475DD1-0E70-654F-82EF-D55D02392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04"/>
          <a:stretch/>
        </p:blipFill>
        <p:spPr bwMode="auto">
          <a:xfrm>
            <a:off x="9366067" y="228465"/>
            <a:ext cx="2491038" cy="175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D7744994-DEDC-C64D-9A35-F57936B19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3"/>
          <a:stretch/>
        </p:blipFill>
        <p:spPr bwMode="auto">
          <a:xfrm>
            <a:off x="9366067" y="1981991"/>
            <a:ext cx="2491038" cy="179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8">
            <a:extLst>
              <a:ext uri="{FF2B5EF4-FFF2-40B4-BE49-F238E27FC236}">
                <a16:creationId xmlns:a16="http://schemas.microsoft.com/office/drawing/2014/main" id="{608A93CB-1404-3347-97FC-F32DC59CA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6" t="14036" b="11961"/>
          <a:stretch/>
        </p:blipFill>
        <p:spPr bwMode="auto">
          <a:xfrm>
            <a:off x="9366067" y="3770394"/>
            <a:ext cx="2491038" cy="166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2">
            <a:extLst>
              <a:ext uri="{FF2B5EF4-FFF2-40B4-BE49-F238E27FC236}">
                <a16:creationId xmlns:a16="http://schemas.microsoft.com/office/drawing/2014/main" id="{AA1094ED-74C4-DA4C-9650-A05D482243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5" b="13319"/>
          <a:stretch/>
        </p:blipFill>
        <p:spPr bwMode="auto">
          <a:xfrm>
            <a:off x="9368403" y="5437735"/>
            <a:ext cx="2496276" cy="119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0350E0-3E04-4409-AB44-72B669EB7F59}"/>
              </a:ext>
            </a:extLst>
          </p:cNvPr>
          <p:cNvSpPr/>
          <p:nvPr/>
        </p:nvSpPr>
        <p:spPr>
          <a:xfrm>
            <a:off x="234327" y="1233140"/>
            <a:ext cx="8971429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7525" lvl="2" indent="-517525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bg1"/>
                </a:solidFill>
                <a:latin typeface="Candara" panose="020E0502030303020204" pitchFamily="34" charset="0"/>
              </a:rPr>
              <a:t>Community Visioning </a:t>
            </a:r>
          </a:p>
          <a:p>
            <a:pPr marL="517525" lvl="2" indent="-517525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bg1"/>
                </a:solidFill>
                <a:latin typeface="Candara" panose="020E0502030303020204" pitchFamily="34" charset="0"/>
              </a:rPr>
              <a:t>Engagement </a:t>
            </a:r>
          </a:p>
          <a:p>
            <a:pPr marL="800100" lvl="1" indent="-3429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</a:rPr>
              <a:t>Communication and Relationship Building</a:t>
            </a:r>
          </a:p>
          <a:p>
            <a:pPr marL="800100" lvl="1" indent="-3429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</a:rPr>
              <a:t>Community/Resident</a:t>
            </a:r>
          </a:p>
          <a:p>
            <a:pPr marL="800100" lvl="1" indent="-3429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</a:rPr>
              <a:t>Cross Sector</a:t>
            </a:r>
          </a:p>
          <a:p>
            <a:pPr marL="800100" lvl="1" indent="-3429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</a:rPr>
              <a:t>Lead Agency (buy in, leadership, competence, community trust)</a:t>
            </a:r>
          </a:p>
          <a:p>
            <a:pPr marL="517525" lvl="2" indent="-517525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bg1"/>
                </a:solidFill>
                <a:latin typeface="Candara" panose="020E0502030303020204" pitchFamily="34" charset="0"/>
              </a:rPr>
              <a:t>Community Ownership, Governance and Joint Decision Making </a:t>
            </a:r>
          </a:p>
          <a:p>
            <a:pPr marL="517525" lvl="2" indent="-517525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bg1"/>
                </a:solidFill>
                <a:latin typeface="Candara" panose="020E0502030303020204" pitchFamily="34" charset="0"/>
              </a:rPr>
              <a:t>Leadership Development  </a:t>
            </a:r>
          </a:p>
          <a:p>
            <a:pPr marL="517525" lvl="2" indent="-517525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bg1"/>
                </a:solidFill>
                <a:latin typeface="Candara" panose="020E0502030303020204" pitchFamily="34" charset="0"/>
              </a:rPr>
              <a:t>Collective Impact Model </a:t>
            </a:r>
          </a:p>
          <a:p>
            <a:pPr marL="517525" lvl="2" indent="-517525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bg1"/>
                </a:solidFill>
                <a:latin typeface="Candara" panose="020E0502030303020204" pitchFamily="34" charset="0"/>
              </a:rPr>
              <a:t>Clear articulation of stakeholder Roles &amp; Responsibilities </a:t>
            </a:r>
          </a:p>
          <a:p>
            <a:pPr marL="800100" lvl="1" indent="-3429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</a:rPr>
              <a:t>accountability &amp; ownership</a:t>
            </a:r>
          </a:p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bg1"/>
                </a:solidFill>
                <a:latin typeface="Candara" panose="020E0502030303020204" pitchFamily="34" charset="0"/>
              </a:rPr>
              <a:t>Achieving adequate balance b/t prescriptive &amp; flexibility</a:t>
            </a:r>
          </a:p>
          <a:p>
            <a:pPr marL="517525" lvl="2" indent="-517525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US" sz="22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517525" indent="-517525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EF555343-C1D6-4328-AF1C-2100D33BC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22" y="231456"/>
            <a:ext cx="9442174" cy="908772"/>
          </a:xfrm>
        </p:spPr>
        <p:txBody>
          <a:bodyPr>
            <a:no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Candara" panose="020E0502030303020204" pitchFamily="34" charset="0"/>
                <a:ea typeface="Helvetica Neue" panose="02000503000000020004" pitchFamily="2" charset="0"/>
                <a:cs typeface="Helvetica" panose="020B0604020202020204" pitchFamily="34" charset="0"/>
              </a:rPr>
              <a:t>Lessons Learned </a:t>
            </a:r>
          </a:p>
        </p:txBody>
      </p:sp>
    </p:spTree>
    <p:extLst>
      <p:ext uri="{BB962C8B-B14F-4D97-AF65-F5344CB8AC3E}">
        <p14:creationId xmlns:p14="http://schemas.microsoft.com/office/powerpoint/2010/main" val="37695277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" y="3305174"/>
            <a:ext cx="12191999" cy="3657600"/>
          </a:xfrm>
          <a:prstGeom prst="rect">
            <a:avLst/>
          </a:prstGeom>
          <a:solidFill>
            <a:srgbClr val="009639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568" t="29438" r="32475" b="16571"/>
          <a:stretch/>
        </p:blipFill>
        <p:spPr>
          <a:xfrm>
            <a:off x="123422" y="3498106"/>
            <a:ext cx="3619901" cy="31585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9602"/>
            <a:ext cx="12191999" cy="3657600"/>
          </a:xfrm>
          <a:prstGeom prst="rect">
            <a:avLst/>
          </a:prstGeom>
          <a:solidFill>
            <a:srgbClr val="009639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 descr="Image result for report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7" t="17000" r="18868" b="19282"/>
          <a:stretch/>
        </p:blipFill>
        <p:spPr bwMode="auto">
          <a:xfrm>
            <a:off x="101600" y="110616"/>
            <a:ext cx="2955636" cy="330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2123" t="21688" r="45549" b="7895"/>
          <a:stretch/>
        </p:blipFill>
        <p:spPr>
          <a:xfrm>
            <a:off x="7613774" y="147636"/>
            <a:ext cx="4476626" cy="6538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4159" t="30209" r="32431" b="17448"/>
          <a:stretch/>
        </p:blipFill>
        <p:spPr>
          <a:xfrm>
            <a:off x="3241964" y="140491"/>
            <a:ext cx="4270210" cy="32766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19693" t="36979" r="41508" b="25781"/>
          <a:stretch/>
        </p:blipFill>
        <p:spPr>
          <a:xfrm>
            <a:off x="3866744" y="3687202"/>
            <a:ext cx="3601787" cy="296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63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ven Strategies for Handling Difficult Questions - What to Say When You  Don't Know the Answer - ProEdge Skills, Inc.">
            <a:extLst>
              <a:ext uri="{FF2B5EF4-FFF2-40B4-BE49-F238E27FC236}">
                <a16:creationId xmlns:a16="http://schemas.microsoft.com/office/drawing/2014/main" id="{E4C11D72-EF1D-4263-953B-C4CB287594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232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B3A6B-A27B-45B4-BB3D-5C5DB1CA2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" y="0"/>
            <a:ext cx="625792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Miami Gardens </a:t>
            </a:r>
            <a:br>
              <a:rPr lang="en-US" sz="40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en-US" sz="4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Demographics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C7048F-F4FD-495C-AB57-D80C3E5E6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7925" y="-23813"/>
            <a:ext cx="5934075" cy="6881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3186FC-9EE0-457F-A237-60F2C0CC5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7412"/>
            <a:ext cx="6257925" cy="286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82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1899A-47DE-42E0-BE5F-93090A2FA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Health Disparities in CMG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98975E-8856-4574-A01F-28827A82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0138"/>
            <a:ext cx="12192000" cy="524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2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4ACED-7C2D-4BC3-9FC0-E5C6C1D8D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1972925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LHMG </a:t>
            </a:r>
            <a:br>
              <a:rPr lang="en-US" b="1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en-US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Introduction and History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BA3109-8BF1-4154-B44A-88C927090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7" b="15952"/>
          <a:stretch/>
        </p:blipFill>
        <p:spPr>
          <a:xfrm>
            <a:off x="0" y="1598612"/>
            <a:ext cx="12201525" cy="5259388"/>
          </a:xfrm>
        </p:spPr>
      </p:pic>
    </p:spTree>
    <p:extLst>
      <p:ext uri="{BB962C8B-B14F-4D97-AF65-F5344CB8AC3E}">
        <p14:creationId xmlns:p14="http://schemas.microsoft.com/office/powerpoint/2010/main" val="2469134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4ACED-7C2D-4BC3-9FC0-E5C6C1D8D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2875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Overview of </a:t>
            </a:r>
            <a:br>
              <a:rPr lang="en-US" b="1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en-US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Live Healthy Miami Gardens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35FDA76-DCB5-4E31-AA97-1AFF05F79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45851"/>
            <a:ext cx="5943601" cy="4744245"/>
          </a:xfrm>
        </p:spPr>
        <p:txBody>
          <a:bodyPr>
            <a:normAutofit fontScale="92500" lnSpcReduction="20000"/>
          </a:bodyPr>
          <a:lstStyle/>
          <a:p>
            <a:pPr marL="800100" indent="-717550">
              <a:buClr>
                <a:schemeClr val="bg1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 panose="020B0604020202020204" pitchFamily="34" charset="0"/>
              </a:rPr>
              <a:t>Started in 2014 as a partnership between the  HFSF and the CMG. Currently funded primarily by the CDC.</a:t>
            </a:r>
          </a:p>
          <a:p>
            <a:pPr marL="800100" indent="-717550">
              <a:buClr>
                <a:schemeClr val="bg1"/>
              </a:buClr>
              <a:buSzPct val="75000"/>
              <a:buFont typeface="Wingdings" panose="05000000000000000000" pitchFamily="2" charset="2"/>
              <a:buChar char="q"/>
              <a:tabLst>
                <a:tab pos="4740275" algn="l"/>
              </a:tabLst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Part of the City’s strategic effort to reduce poor health outcomes by engaging community residents to improve selected public health indicators.</a:t>
            </a:r>
          </a:p>
          <a:p>
            <a:pPr marL="800100" indent="-717550">
              <a:buClr>
                <a:schemeClr val="bg1"/>
              </a:buClr>
              <a:buSzPct val="75000"/>
              <a:buFont typeface="Wingdings" panose="05000000000000000000" pitchFamily="2" charset="2"/>
              <a:buChar char="q"/>
              <a:tabLst>
                <a:tab pos="4740275" algn="l"/>
              </a:tabLst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 panose="020B0604020202020204" pitchFamily="34" charset="0"/>
              </a:rPr>
              <a:t>Primary Goal  -  Make the CMG a healthier place to live, work and play.</a:t>
            </a:r>
          </a:p>
          <a:p>
            <a:pPr marL="800100" indent="-717550">
              <a:buClr>
                <a:schemeClr val="bg1"/>
              </a:buClr>
              <a:buSzPct val="75000"/>
              <a:buFont typeface="Wingdings" panose="05000000000000000000" pitchFamily="2" charset="2"/>
              <a:buChar char="q"/>
              <a:tabLst>
                <a:tab pos="4740275" algn="l"/>
              </a:tabLst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 panose="020B0604020202020204" pitchFamily="34" charset="0"/>
              </a:rPr>
              <a:t>Multi-disciplinary/ cross-sector collaboration- currently 100 individuals and 68 organizations. 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7E3C1D-0140-421E-B8D7-08D13A45F2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0486"/>
          <a:stretch/>
        </p:blipFill>
        <p:spPr>
          <a:xfrm>
            <a:off x="6248401" y="1428750"/>
            <a:ext cx="5772152" cy="513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25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F51AC-DCB7-4DF4-ACD8-B25335B0A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044"/>
            <a:ext cx="5993296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Collective Impact Initiative </a:t>
            </a:r>
          </a:p>
        </p:txBody>
      </p:sp>
      <p:sp>
        <p:nvSpPr>
          <p:cNvPr id="6" name="Content Placeholder 20">
            <a:extLst>
              <a:ext uri="{FF2B5EF4-FFF2-40B4-BE49-F238E27FC236}">
                <a16:creationId xmlns:a16="http://schemas.microsoft.com/office/drawing/2014/main" id="{EE357F07-3EBA-4E1B-BCE6-9B98C4681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88" y="2176775"/>
            <a:ext cx="5662757" cy="4445181"/>
          </a:xfrm>
        </p:spPr>
        <p:txBody>
          <a:bodyPr anchor="t" anchorCtr="0">
            <a:normAutofit fontScale="85000" lnSpcReduction="20000"/>
          </a:bodyPr>
          <a:lstStyle/>
          <a:p>
            <a:pPr marL="515938" indent="-51593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  <a:latin typeface="Arial Nova" panose="020B0504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Network of community members, organizations, and institutions who advance equity by learning together, aligning, and integrating their actions to achieve population and systems level change</a:t>
            </a:r>
          </a:p>
          <a:p>
            <a:pPr marL="515938" indent="-51593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sz="3000" dirty="0">
              <a:solidFill>
                <a:schemeClr val="bg1"/>
              </a:solidFill>
              <a:latin typeface="Arial Nova" panose="020B0504020202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515938" indent="-51593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  <a:latin typeface="Arial Nova" panose="020B0504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100 individuals and 68 organizations</a:t>
            </a:r>
          </a:p>
          <a:p>
            <a:pPr marL="515938" indent="-51593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sz="3000" dirty="0">
              <a:solidFill>
                <a:schemeClr val="bg1"/>
              </a:solidFill>
              <a:latin typeface="Arial Nova" panose="020B0504020202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515938" lvl="0" indent="-515938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  <a:latin typeface="Arial Nova" panose="020B0504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Unified Vision &amp; Commitment	</a:t>
            </a:r>
          </a:p>
          <a:p>
            <a:pPr marL="515938" lvl="0" indent="-515938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  <a:latin typeface="Arial Nova" panose="020B0504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Community Engagement</a:t>
            </a:r>
          </a:p>
          <a:p>
            <a:pPr marL="515938" indent="-515938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3000" dirty="0">
              <a:solidFill>
                <a:schemeClr val="bg1"/>
              </a:solidFill>
              <a:latin typeface="Arial Nova" panose="020B0504020202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61963" indent="-461963">
              <a:buClr>
                <a:srgbClr val="0090D4"/>
              </a:buClr>
              <a:buFont typeface="Wingdings" panose="05000000000000000000" pitchFamily="2" charset="2"/>
              <a:buChar char="§"/>
            </a:pPr>
            <a:endParaRPr lang="en-US" sz="3400" dirty="0">
              <a:latin typeface="Arial Rounded MT Bold" panose="020F070403050403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" name="Picture 6" descr="Collective Impact - Overcoming Challenges to Achieve Impact">
            <a:extLst>
              <a:ext uri="{FF2B5EF4-FFF2-40B4-BE49-F238E27FC236}">
                <a16:creationId xmlns:a16="http://schemas.microsoft.com/office/drawing/2014/main" id="{A3D69197-6A76-4560-9AF0-3AEFEC71E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7" t="25962" r="10504" b="2272"/>
          <a:stretch/>
        </p:blipFill>
        <p:spPr bwMode="auto">
          <a:xfrm>
            <a:off x="5907932" y="1"/>
            <a:ext cx="62840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379700"/>
      </p:ext>
    </p:extLst>
  </p:cSld>
  <p:clrMapOvr>
    <a:masterClrMapping/>
  </p:clrMapOvr>
  <p:extLst mod="1">
    <p:ext uri="{6950BFC3-D8DA-4A85-94F7-54DA5524770B}">
      <p188:commentRel xmlns="" xmlns:p188="http://schemas.microsoft.com/office/powerpoint/2018/8/main" r:id="rId5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1488127" y="857193"/>
            <a:ext cx="9458984" cy="5218861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275" y="107576"/>
            <a:ext cx="8042276" cy="72602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Community Partners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605" t="9742" r="7863" b="8009"/>
          <a:stretch/>
        </p:blipFill>
        <p:spPr>
          <a:xfrm>
            <a:off x="6961035" y="2989134"/>
            <a:ext cx="692332" cy="731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521" t="13058" r="4896" b="12811"/>
          <a:stretch/>
        </p:blipFill>
        <p:spPr>
          <a:xfrm>
            <a:off x="5460745" y="4439382"/>
            <a:ext cx="930250" cy="6400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15515" r="4461" b="7940"/>
          <a:stretch/>
        </p:blipFill>
        <p:spPr>
          <a:xfrm>
            <a:off x="3027653" y="4645156"/>
            <a:ext cx="1145726" cy="6400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1983" y="2989134"/>
            <a:ext cx="541260" cy="7315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5260" t="18538" r="2911" b="9936"/>
          <a:stretch/>
        </p:blipFill>
        <p:spPr>
          <a:xfrm>
            <a:off x="7742411" y="3788692"/>
            <a:ext cx="1280159" cy="6400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7507" t="9050" r="3720" b="12508"/>
          <a:stretch/>
        </p:blipFill>
        <p:spPr>
          <a:xfrm>
            <a:off x="8469470" y="2132887"/>
            <a:ext cx="991912" cy="6400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12949" t="10933" r="6313" b="13602"/>
          <a:stretch/>
        </p:blipFill>
        <p:spPr>
          <a:xfrm>
            <a:off x="4374109" y="3806513"/>
            <a:ext cx="898574" cy="6400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/>
          <a:srcRect l="4090" t="12559" r="4090" b="9285"/>
          <a:stretch/>
        </p:blipFill>
        <p:spPr>
          <a:xfrm>
            <a:off x="7284159" y="5349737"/>
            <a:ext cx="1216324" cy="5486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/>
          <a:srcRect l="3572" t="16524" r="5000" b="7100"/>
          <a:stretch/>
        </p:blipFill>
        <p:spPr>
          <a:xfrm>
            <a:off x="4824363" y="927073"/>
            <a:ext cx="844986" cy="5486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/>
          <a:srcRect l="7120" t="15907" r="7084" b="10810"/>
          <a:stretch/>
        </p:blipFill>
        <p:spPr>
          <a:xfrm>
            <a:off x="1916232" y="3816133"/>
            <a:ext cx="1207009" cy="6400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/>
          <a:srcRect l="13247" t="10923" b="6220"/>
          <a:stretch/>
        </p:blipFill>
        <p:spPr>
          <a:xfrm>
            <a:off x="2666241" y="2989134"/>
            <a:ext cx="617779" cy="7315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/>
          <a:srcRect l="15797" t="27327" r="10206" b="22535"/>
          <a:stretch/>
        </p:blipFill>
        <p:spPr>
          <a:xfrm>
            <a:off x="1916231" y="2490364"/>
            <a:ext cx="1210233" cy="3657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/>
          <a:srcRect l="9294" t="15009" r="4309" b="18178"/>
          <a:stretch/>
        </p:blipFill>
        <p:spPr>
          <a:xfrm>
            <a:off x="3170357" y="3825753"/>
            <a:ext cx="1156637" cy="6400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/>
          <a:srcRect l="5102" t="16162" r="3877" b="10336"/>
          <a:stretch/>
        </p:blipFill>
        <p:spPr>
          <a:xfrm>
            <a:off x="8795718" y="1529594"/>
            <a:ext cx="1243361" cy="457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7"/>
          <a:srcRect l="7604" t="9954" r="4654" b="11783"/>
          <a:stretch/>
        </p:blipFill>
        <p:spPr>
          <a:xfrm>
            <a:off x="9214334" y="3747705"/>
            <a:ext cx="1423730" cy="640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63186" y="2989134"/>
            <a:ext cx="475967" cy="7315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9"/>
          <a:srcRect l="7890" t="8125" r="10581" b="5208"/>
          <a:stretch/>
        </p:blipFill>
        <p:spPr>
          <a:xfrm>
            <a:off x="4164743" y="2989134"/>
            <a:ext cx="691325" cy="7315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19884" y="1529594"/>
            <a:ext cx="1297305" cy="4572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1"/>
          <a:srcRect l="3000" t="8869" r="9488" b="13036"/>
          <a:stretch/>
        </p:blipFill>
        <p:spPr>
          <a:xfrm>
            <a:off x="5319799" y="3835376"/>
            <a:ext cx="1116238" cy="6400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6365" y="2989134"/>
            <a:ext cx="643873" cy="73152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3"/>
          <a:srcRect l="4936" t="17310" b="12634"/>
          <a:stretch/>
        </p:blipFill>
        <p:spPr>
          <a:xfrm>
            <a:off x="3452933" y="1575314"/>
            <a:ext cx="1424520" cy="36576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4"/>
          <a:srcRect l="3671" t="15137" r="6540" b="10058"/>
          <a:stretch/>
        </p:blipFill>
        <p:spPr>
          <a:xfrm>
            <a:off x="1874373" y="1529594"/>
            <a:ext cx="1236131" cy="457200"/>
          </a:xfrm>
          <a:prstGeom prst="rect">
            <a:avLst/>
          </a:prstGeom>
        </p:spPr>
      </p:pic>
      <p:pic>
        <p:nvPicPr>
          <p:cNvPr id="1026" name="Picture 2" descr="http://burgerbeast.com/wp-content/uploads/2014/07/CommonThreads_Logo.jpg"/>
          <p:cNvPicPr>
            <a:picLocks noChangeAspect="1" noChangeArrowheads="1"/>
          </p:cNvPicPr>
          <p:nvPr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1" b="25790"/>
          <a:stretch/>
        </p:blipFill>
        <p:spPr bwMode="auto">
          <a:xfrm>
            <a:off x="6620013" y="4037334"/>
            <a:ext cx="1058936" cy="45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ywca-miami.org/atf/cf/%7B2BEA831F-93A3-4D4E-A8BF-97F9B495296A%7D/logo_YWCA_int.png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425" y="972793"/>
            <a:ext cx="109024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mindfulkidsmiami.org/wp-content/uploads/2015/04/BarrySSWLogoSmall.png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694" y="2444644"/>
            <a:ext cx="183451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medicine.fiu.edu/_assets/images/news-and-images/HWCOM-logo-primary.jpg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769" y="2490364"/>
            <a:ext cx="1616618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static.heart.org/ahaanywhere/responsive/img/AHALogo_full_red_blk@2x.png"/>
          <p:cNvPicPr>
            <a:picLocks noChangeAspect="1" noChangeArrowheads="1"/>
          </p:cNvPicPr>
          <p:nvPr/>
        </p:nvPicPr>
        <p:blipFill rotWithShape="1">
          <a:blip r:embed="rId2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" t="3443" r="1894" b="5688"/>
          <a:stretch/>
        </p:blipFill>
        <p:spPr bwMode="auto">
          <a:xfrm>
            <a:off x="2075015" y="5304017"/>
            <a:ext cx="1139067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allianceforaging.org/wp-content/themes/alliance-aging/images/alliance-for-aging-inc-logo.png"/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044" y="2026632"/>
            <a:ext cx="166670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2" descr="http://giving.healthiergeneration.org/images/content/pagebuilder/THG_logo.jpg"/>
          <p:cNvPicPr>
            <a:picLocks noChangeAspect="1" noChangeArrowheads="1"/>
          </p:cNvPicPr>
          <p:nvPr/>
        </p:nvPicPr>
        <p:blipFill rotWithShape="1">
          <a:blip r:embed="rId3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0" t="13084" r="47633" b="18233"/>
          <a:stretch/>
        </p:blipFill>
        <p:spPr bwMode="auto">
          <a:xfrm>
            <a:off x="3480416" y="972793"/>
            <a:ext cx="105987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5.ggpht.com/Qtip53B2D1zdHtkG-MvMYgVP0CWzudVsjvODR3jzEzTIUK6N1427LJ5aR1jyB20oIuk=w300"/>
          <p:cNvPicPr>
            <a:picLocks noChangeAspect="1" noChangeArrowheads="1"/>
          </p:cNvPicPr>
          <p:nvPr/>
        </p:nvPicPr>
        <p:blipFill rotWithShape="1"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7" b="1226"/>
          <a:stretch/>
        </p:blipFill>
        <p:spPr bwMode="auto">
          <a:xfrm>
            <a:off x="5709565" y="5304017"/>
            <a:ext cx="67273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antiochmiamigardens.com/wp-content/uploads/logo1.png"/>
          <p:cNvPicPr>
            <a:picLocks noChangeAspect="1"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155" y="1493306"/>
            <a:ext cx="1593669" cy="51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www.governmentjobs.com/AgencyPages/miamigardensfl/agencyImages/download/miamigardensfl_logo.gif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425" y="5304017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mediad.publicbroadcasting.net/p/wlrn/files/201312/police_chieg.jpg"/>
          <p:cNvPicPr>
            <a:picLocks noChangeAspect="1" noChangeArrowheads="1"/>
          </p:cNvPicPr>
          <p:nvPr/>
        </p:nvPicPr>
        <p:blipFill rotWithShape="1"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" t="11338" r="52994" b="10613"/>
          <a:stretch/>
        </p:blipFill>
        <p:spPr bwMode="auto">
          <a:xfrm>
            <a:off x="8643923" y="5304017"/>
            <a:ext cx="512064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scontent-dfw1-1.xx.fbcdn.net/hphotos-xpa1/v/t1.0-9/1375965_1422031421348416_2005816598_n.jpg?oh=55bde0a802b0038ba787c04520bc10e8&amp;oe=5798A4AD"/>
          <p:cNvPicPr>
            <a:picLocks noChangeAspect="1" noChangeArrowheads="1"/>
          </p:cNvPicPr>
          <p:nvPr/>
        </p:nvPicPr>
        <p:blipFill rotWithShape="1"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2" t="15629" r="15968" b="20803"/>
          <a:stretch/>
        </p:blipFill>
        <p:spPr bwMode="auto">
          <a:xfrm>
            <a:off x="6525735" y="5395457"/>
            <a:ext cx="614984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uhealthsystem.com/images/logos/miller/jpg/miller-300.jpg"/>
          <p:cNvPicPr>
            <a:picLocks noChangeAspect="1" noChangeArrowheads="1"/>
          </p:cNvPicPr>
          <p:nvPr/>
        </p:nvPicPr>
        <p:blipFill>
          <a:blip r:embed="rId3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570" y="972793"/>
            <a:ext cx="1116582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roarmedia.com/wp-content/uploads/2013/03/Miami-Herald-Logo.gif"/>
          <p:cNvPicPr>
            <a:picLocks noChangeAspect="1" noChangeArrowheads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984" y="2038840"/>
            <a:ext cx="1554477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eba.vpweb.com/0_0_0_0_497_659_csupload_67784788.jpg?u=1523692777"/>
          <p:cNvPicPr>
            <a:picLocks noChangeAspect="1" noChangeArrowheads="1"/>
          </p:cNvPicPr>
          <p:nvPr/>
        </p:nvPicPr>
        <p:blipFill rotWithShape="1"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2" t="36686" r="31947" b="43892"/>
          <a:stretch/>
        </p:blipFill>
        <p:spPr bwMode="auto">
          <a:xfrm>
            <a:off x="4312564" y="4612347"/>
            <a:ext cx="960119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scontent-dfw1-1.xx.fbcdn.net/hphotos-xlp1/v/t1.0-9/11214038_427426134102494_3386110951492693229_n.jpg?oh=b9cc86f648003c1dc50107e8305bea8e&amp;oe=5795A58D"/>
          <p:cNvPicPr>
            <a:picLocks noChangeAspect="1" noChangeArrowheads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21" y="5304017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See Foundation"/>
          <p:cNvPicPr>
            <a:picLocks noChangeAspect="1" noChangeArrowheads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514" y="2444644"/>
            <a:ext cx="1371598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://nutritionsmart.com/wp-content/uploads/2015/03/top-nav-nutrition-smart-logo.png"/>
          <p:cNvPicPr>
            <a:picLocks noChangeAspect="1" noChangeArrowheads="1"/>
          </p:cNvPicPr>
          <p:nvPr/>
        </p:nvPicPr>
        <p:blipFill rotWithShape="1"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1" t="-2520"/>
          <a:stretch/>
        </p:blipFill>
        <p:spPr bwMode="auto">
          <a:xfrm>
            <a:off x="7327744" y="967035"/>
            <a:ext cx="1410750" cy="46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://www.jacksonhealth.org/images/logo-jackson-north-medical-center.jpg"/>
          <p:cNvPicPr>
            <a:picLocks noChangeAspect="1" noChangeArrowheads="1"/>
          </p:cNvPicPr>
          <p:nvPr/>
        </p:nvPicPr>
        <p:blipFill rotWithShape="1">
          <a:blip r:embed="rId4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" t="39033" r="4325" b="39787"/>
          <a:stretch/>
        </p:blipFill>
        <p:spPr bwMode="auto">
          <a:xfrm>
            <a:off x="6654328" y="2065819"/>
            <a:ext cx="1276184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2931330c46f3cf75d6d9-3f7a9a85615146680602bf30a39f4042.ssl.cf1.rackcdn.com/170-his-house-childrens-home-563252d948e39.png"/>
          <p:cNvPicPr>
            <a:picLocks noChangeAspect="1" noChangeArrowheads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582" y="2989134"/>
            <a:ext cx="734457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CHW-logo1"/>
          <p:cNvPicPr>
            <a:picLocks noChangeAspect="1" noChangeArrowheads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646" y="4645156"/>
            <a:ext cx="1014211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http://12ouuy1atprk42ie653hrpyp.wpengine.netdna-cdn.com/wp-content/uploads/2015/10/FSF-FA-member-700px.png"/>
          <p:cNvPicPr>
            <a:picLocks noChangeAspect="1" noChangeArrowheads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935" y="1028898"/>
            <a:ext cx="11035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https://media.licdn.com/mpr/mpr/shrink_200_200/AAEAAQAAAAAAAAZ4AAAAJGI5YTM3NTM5LTI2NzItNDcwYS1iNjBjLWFiN2I0MDdhOTkwYg.png"/>
          <p:cNvPicPr>
            <a:picLocks noChangeAspect="1" noChangeArrowheads="1"/>
          </p:cNvPicPr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064" y="2989134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8"/>
          <a:srcRect l="3942" t="8995"/>
          <a:stretch/>
        </p:blipFill>
        <p:spPr>
          <a:xfrm>
            <a:off x="8473437" y="4600042"/>
            <a:ext cx="1744734" cy="4572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9"/>
          <a:srcRect t="13284"/>
          <a:stretch/>
        </p:blipFill>
        <p:spPr>
          <a:xfrm>
            <a:off x="6783719" y="4880750"/>
            <a:ext cx="1391914" cy="274320"/>
          </a:xfrm>
          <a:prstGeom prst="rect">
            <a:avLst/>
          </a:prstGeom>
        </p:spPr>
      </p:pic>
      <p:pic>
        <p:nvPicPr>
          <p:cNvPr id="1072" name="Picture 48" descr="https://scontent-dfw1-1.xx.fbcdn.net/hphotos-xat1/v/t1.0-9/10949739_1563565300572592_787560271111288_n.png?oh=ddb57004b16c9b16f3a3e828a13d110b&amp;oe=574E0DDD"/>
          <p:cNvPicPr>
            <a:picLocks noChangeAspect="1" noChangeArrowheads="1"/>
          </p:cNvPicPr>
          <p:nvPr/>
        </p:nvPicPr>
        <p:blipFill rotWithShape="1">
          <a:blip r:embed="rId5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0" t="14728" r="8034" b="14739"/>
          <a:stretch/>
        </p:blipFill>
        <p:spPr bwMode="auto">
          <a:xfrm>
            <a:off x="3497017" y="2960235"/>
            <a:ext cx="454729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://images.avvo.com/avvo/ugc/images/gallery/normalized/3330520_1453311047.jpg"/>
          <p:cNvPicPr>
            <a:picLocks noChangeAspect="1" noChangeArrowheads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234" y="2989134"/>
            <a:ext cx="72695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4141041" y="5304017"/>
            <a:ext cx="1425084" cy="640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4" y="358031"/>
            <a:ext cx="1365109" cy="7350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0" y="5656881"/>
            <a:ext cx="1260800" cy="12194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2" y="1273811"/>
            <a:ext cx="1100923" cy="6415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94" y="2260963"/>
            <a:ext cx="1146901" cy="56322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1" y="3262392"/>
            <a:ext cx="1390414" cy="84633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" y="4573192"/>
            <a:ext cx="1320547" cy="8172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08" y="5760524"/>
            <a:ext cx="1328762" cy="13705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143" y="5999696"/>
            <a:ext cx="2741171" cy="8097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093" y="6094188"/>
            <a:ext cx="1116570" cy="74800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310" y="49108"/>
            <a:ext cx="1889546" cy="46027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702" y="47423"/>
            <a:ext cx="1127382" cy="112738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702" y="1999510"/>
            <a:ext cx="809625" cy="7429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897" y="6008598"/>
            <a:ext cx="2197290" cy="78029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186" y="2139191"/>
            <a:ext cx="1085224" cy="83641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99" y="4975347"/>
            <a:ext cx="1490998" cy="78753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345" y="5265868"/>
            <a:ext cx="934326" cy="93432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388" y="3128004"/>
            <a:ext cx="1452462" cy="74660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878" y="130797"/>
            <a:ext cx="1168950" cy="53443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828" y="4056985"/>
            <a:ext cx="1253597" cy="100025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821" y="5875046"/>
            <a:ext cx="1596929" cy="94238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177" y="569585"/>
            <a:ext cx="895238" cy="91428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940" y="1211378"/>
            <a:ext cx="1406086" cy="7457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698" y="2772967"/>
            <a:ext cx="1514514" cy="32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50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6" name="Picture 42">
            <a:extLst>
              <a:ext uri="{FF2B5EF4-FFF2-40B4-BE49-F238E27FC236}">
                <a16:creationId xmlns:a16="http://schemas.microsoft.com/office/drawing/2014/main" id="{042581A2-C159-A242-93C0-33B585120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7" b="-1"/>
          <a:stretch/>
        </p:blipFill>
        <p:spPr bwMode="auto">
          <a:xfrm>
            <a:off x="5193495" y="5475500"/>
            <a:ext cx="1943202" cy="121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>
            <a:extLst>
              <a:ext uri="{FF2B5EF4-FFF2-40B4-BE49-F238E27FC236}">
                <a16:creationId xmlns:a16="http://schemas.microsoft.com/office/drawing/2014/main" id="{6729915A-5BAD-5942-B06D-13B7C14F4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61" y="136573"/>
            <a:ext cx="1949337" cy="130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>
            <a:extLst>
              <a:ext uri="{FF2B5EF4-FFF2-40B4-BE49-F238E27FC236}">
                <a16:creationId xmlns:a16="http://schemas.microsoft.com/office/drawing/2014/main" id="{A9013D89-0EFD-EC46-9CDF-3AC2BC139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523" y="136575"/>
            <a:ext cx="2278720" cy="128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>
            <a:extLst>
              <a:ext uri="{FF2B5EF4-FFF2-40B4-BE49-F238E27FC236}">
                <a16:creationId xmlns:a16="http://schemas.microsoft.com/office/drawing/2014/main" id="{483A8FE6-8E40-D845-8E11-19001EDD3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594" y="5471603"/>
            <a:ext cx="2592178" cy="121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>
            <a:extLst>
              <a:ext uri="{FF2B5EF4-FFF2-40B4-BE49-F238E27FC236}">
                <a16:creationId xmlns:a16="http://schemas.microsoft.com/office/drawing/2014/main" id="{59B4B9BC-0621-A844-8E36-371216EE7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243" y="136573"/>
            <a:ext cx="1682141" cy="126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>
            <a:extLst>
              <a:ext uri="{FF2B5EF4-FFF2-40B4-BE49-F238E27FC236}">
                <a16:creationId xmlns:a16="http://schemas.microsoft.com/office/drawing/2014/main" id="{C4EEAB9D-25CC-304F-912B-1BBCFC59F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2" r="36117"/>
          <a:stretch/>
        </p:blipFill>
        <p:spPr bwMode="auto">
          <a:xfrm>
            <a:off x="123913" y="4320793"/>
            <a:ext cx="1305313" cy="236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2" name="Picture 28">
            <a:extLst>
              <a:ext uri="{FF2B5EF4-FFF2-40B4-BE49-F238E27FC236}">
                <a16:creationId xmlns:a16="http://schemas.microsoft.com/office/drawing/2014/main" id="{0BB8E749-BC94-5D4B-BB86-EA8670118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6" t="22022" r="9809"/>
          <a:stretch/>
        </p:blipFill>
        <p:spPr bwMode="auto">
          <a:xfrm>
            <a:off x="124391" y="1444129"/>
            <a:ext cx="1302135" cy="181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" name="Picture 30">
            <a:extLst>
              <a:ext uri="{FF2B5EF4-FFF2-40B4-BE49-F238E27FC236}">
                <a16:creationId xmlns:a16="http://schemas.microsoft.com/office/drawing/2014/main" id="{B6D32A10-154A-CF46-891D-3D15D4C9D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7995" r="20880" b="6808"/>
          <a:stretch/>
        </p:blipFill>
        <p:spPr bwMode="auto">
          <a:xfrm>
            <a:off x="4018465" y="5501252"/>
            <a:ext cx="1170240" cy="119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6" name="Picture 32">
            <a:extLst>
              <a:ext uri="{FF2B5EF4-FFF2-40B4-BE49-F238E27FC236}">
                <a16:creationId xmlns:a16="http://schemas.microsoft.com/office/drawing/2014/main" id="{96D5DBBC-6EB7-AD4E-BA63-1F4C244C6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" r="2175"/>
          <a:stretch/>
        </p:blipFill>
        <p:spPr bwMode="auto">
          <a:xfrm>
            <a:off x="10778387" y="1405005"/>
            <a:ext cx="1310432" cy="187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8" name="Picture 34">
            <a:extLst>
              <a:ext uri="{FF2B5EF4-FFF2-40B4-BE49-F238E27FC236}">
                <a16:creationId xmlns:a16="http://schemas.microsoft.com/office/drawing/2014/main" id="{3F1A59C7-6AFF-294D-9DDE-DA3C2E0FE9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70"/>
          <a:stretch/>
        </p:blipFill>
        <p:spPr bwMode="auto">
          <a:xfrm>
            <a:off x="122392" y="3262271"/>
            <a:ext cx="1269042" cy="105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2" name="Picture 38">
            <a:extLst>
              <a:ext uri="{FF2B5EF4-FFF2-40B4-BE49-F238E27FC236}">
                <a16:creationId xmlns:a16="http://schemas.microsoft.com/office/drawing/2014/main" id="{53239AB8-39AF-B646-8C4D-2913440FF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385" y="136573"/>
            <a:ext cx="1902648" cy="126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4" name="Picture 40">
            <a:extLst>
              <a:ext uri="{FF2B5EF4-FFF2-40B4-BE49-F238E27FC236}">
                <a16:creationId xmlns:a16="http://schemas.microsoft.com/office/drawing/2014/main" id="{536BD269-E28F-734A-AF6C-5C4EE5F3D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263" y="136871"/>
            <a:ext cx="1949337" cy="129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8" name="Picture 44">
            <a:extLst>
              <a:ext uri="{FF2B5EF4-FFF2-40B4-BE49-F238E27FC236}">
                <a16:creationId xmlns:a16="http://schemas.microsoft.com/office/drawing/2014/main" id="{042F7ADA-A6C0-834A-A3CE-1F3A34298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t="15645"/>
          <a:stretch/>
        </p:blipFill>
        <p:spPr bwMode="auto">
          <a:xfrm>
            <a:off x="10753766" y="4967263"/>
            <a:ext cx="1345223" cy="173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0" name="Picture 46">
            <a:extLst>
              <a:ext uri="{FF2B5EF4-FFF2-40B4-BE49-F238E27FC236}">
                <a16:creationId xmlns:a16="http://schemas.microsoft.com/office/drawing/2014/main" id="{85DAB668-5717-E046-92B9-6F7270089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3" b="6926"/>
          <a:stretch/>
        </p:blipFill>
        <p:spPr bwMode="auto">
          <a:xfrm>
            <a:off x="9860580" y="138205"/>
            <a:ext cx="2238515" cy="126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A01115E-38F8-2C4C-BD1A-B09C8EAC57C8}"/>
              </a:ext>
            </a:extLst>
          </p:cNvPr>
          <p:cNvCxnSpPr>
            <a:cxnSpLocks/>
          </p:cNvCxnSpPr>
          <p:nvPr/>
        </p:nvCxnSpPr>
        <p:spPr>
          <a:xfrm>
            <a:off x="1411760" y="1436738"/>
            <a:ext cx="9366626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AD32FDF-6A5C-2C4F-95EF-8717EE549FF1}"/>
              </a:ext>
            </a:extLst>
          </p:cNvPr>
          <p:cNvCxnSpPr>
            <a:cxnSpLocks/>
          </p:cNvCxnSpPr>
          <p:nvPr/>
        </p:nvCxnSpPr>
        <p:spPr>
          <a:xfrm flipV="1">
            <a:off x="10747563" y="1436740"/>
            <a:ext cx="1" cy="4040163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9BBEC0-6881-5040-979C-10F1BDF539E2}"/>
              </a:ext>
            </a:extLst>
          </p:cNvPr>
          <p:cNvCxnSpPr>
            <a:cxnSpLocks/>
          </p:cNvCxnSpPr>
          <p:nvPr/>
        </p:nvCxnSpPr>
        <p:spPr>
          <a:xfrm>
            <a:off x="1437396" y="1404734"/>
            <a:ext cx="0" cy="4073387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92" name="Picture 48">
            <a:extLst>
              <a:ext uri="{FF2B5EF4-FFF2-40B4-BE49-F238E27FC236}">
                <a16:creationId xmlns:a16="http://schemas.microsoft.com/office/drawing/2014/main" id="{8C2EC2E9-5E7C-EE4C-89E7-44810023E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6" b="11961"/>
          <a:stretch/>
        </p:blipFill>
        <p:spPr bwMode="auto">
          <a:xfrm>
            <a:off x="7136697" y="5475496"/>
            <a:ext cx="1545663" cy="122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4" name="Picture 50">
            <a:extLst>
              <a:ext uri="{FF2B5EF4-FFF2-40B4-BE49-F238E27FC236}">
                <a16:creationId xmlns:a16="http://schemas.microsoft.com/office/drawing/2014/main" id="{7361C564-198B-3243-8367-A9699C45B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740" y="3253890"/>
            <a:ext cx="1304368" cy="171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6" name="Picture 52">
            <a:extLst>
              <a:ext uri="{FF2B5EF4-FFF2-40B4-BE49-F238E27FC236}">
                <a16:creationId xmlns:a16="http://schemas.microsoft.com/office/drawing/2014/main" id="{722D3229-932F-D743-B621-E03D65FEB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19"/>
          <a:stretch/>
        </p:blipFill>
        <p:spPr bwMode="auto">
          <a:xfrm>
            <a:off x="8669447" y="5497723"/>
            <a:ext cx="2084424" cy="120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043F74-15A4-C145-AF88-2471110579A8}"/>
              </a:ext>
            </a:extLst>
          </p:cNvPr>
          <p:cNvCxnSpPr>
            <a:cxnSpLocks/>
          </p:cNvCxnSpPr>
          <p:nvPr/>
        </p:nvCxnSpPr>
        <p:spPr>
          <a:xfrm>
            <a:off x="1427122" y="5451150"/>
            <a:ext cx="9359433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1760" y="2247595"/>
            <a:ext cx="91471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Franklin Gothic Demi" panose="020B0703020102020204" pitchFamily="34" charset="0"/>
              </a:rPr>
              <a:t>How Did </a:t>
            </a:r>
          </a:p>
          <a:p>
            <a:pPr algn="ctr"/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Franklin Gothic Demi" panose="020B0703020102020204" pitchFamily="34" charset="0"/>
              </a:rPr>
              <a:t>We Get Here?</a:t>
            </a:r>
            <a:endParaRPr lang="en-US" sz="6000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614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1944</TotalTime>
  <Words>878</Words>
  <Application>Microsoft Office PowerPoint</Application>
  <PresentationFormat>Widescreen</PresentationFormat>
  <Paragraphs>132</Paragraphs>
  <Slides>28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Arial</vt:lpstr>
      <vt:lpstr>Arial Nova</vt:lpstr>
      <vt:lpstr>Arial Rounded MT Bold</vt:lpstr>
      <vt:lpstr>Baskerville Old Face</vt:lpstr>
      <vt:lpstr>Berlin Sans FB</vt:lpstr>
      <vt:lpstr>Calibri</vt:lpstr>
      <vt:lpstr>Calibri Light</vt:lpstr>
      <vt:lpstr>Cambria</vt:lpstr>
      <vt:lpstr>Candara</vt:lpstr>
      <vt:lpstr>Constantia</vt:lpstr>
      <vt:lpstr>Ebrima</vt:lpstr>
      <vt:lpstr>Franklin Gothic Demi</vt:lpstr>
      <vt:lpstr>Georgia</vt:lpstr>
      <vt:lpstr>Helvetica</vt:lpstr>
      <vt:lpstr>Helvetica Neue</vt:lpstr>
      <vt:lpstr>Wingdings</vt:lpstr>
      <vt:lpstr>Office Theme</vt:lpstr>
      <vt:lpstr>City of Miami Gardens Live Healthy Miami Gardens (LHMG) )</vt:lpstr>
      <vt:lpstr>Snapshot of CMG </vt:lpstr>
      <vt:lpstr>Miami Gardens  Demographics</vt:lpstr>
      <vt:lpstr>Health Disparities in CMG </vt:lpstr>
      <vt:lpstr>LHMG  Introduction and History </vt:lpstr>
      <vt:lpstr>Overview of  Live Healthy Miami Gardens</vt:lpstr>
      <vt:lpstr>Collective Impact Initiative </vt:lpstr>
      <vt:lpstr>Community Partners</vt:lpstr>
      <vt:lpstr>PowerPoint Presentation</vt:lpstr>
      <vt:lpstr>Data Gathering Process </vt:lpstr>
      <vt:lpstr>Health Impact Areas of Focus</vt:lpstr>
      <vt:lpstr>PowerPoint Presentation</vt:lpstr>
      <vt:lpstr>PowerPoint Presentation</vt:lpstr>
      <vt:lpstr>Policy, System &amp; Environment (PSE)</vt:lpstr>
      <vt:lpstr>Programs Vs. PSE Changes </vt:lpstr>
      <vt:lpstr>PowerPoint Presentation</vt:lpstr>
      <vt:lpstr>PowerPoint Presentation</vt:lpstr>
      <vt:lpstr>Other Community  Input Efforts</vt:lpstr>
      <vt:lpstr>Community Leadership</vt:lpstr>
      <vt:lpstr>PowerPoint Presentation</vt:lpstr>
      <vt:lpstr>Training &amp; Capacity Building</vt:lpstr>
      <vt:lpstr>PowerPoint Presentation</vt:lpstr>
      <vt:lpstr>Health Access Programs</vt:lpstr>
      <vt:lpstr>PowerPoint Presentation</vt:lpstr>
      <vt:lpstr>Challenges </vt:lpstr>
      <vt:lpstr>Lessons Learned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Miami Gardens</dc:title>
  <dc:creator>Thamara Labrousse</dc:creator>
  <cp:lastModifiedBy>Thamara Labrousse</cp:lastModifiedBy>
  <cp:revision>107</cp:revision>
  <cp:lastPrinted>2022-10-25T19:48:50Z</cp:lastPrinted>
  <dcterms:created xsi:type="dcterms:W3CDTF">2022-05-09T13:40:47Z</dcterms:created>
  <dcterms:modified xsi:type="dcterms:W3CDTF">2022-10-26T15:16:36Z</dcterms:modified>
</cp:coreProperties>
</file>